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7be692f2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7be692f2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7d3f81f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d7d3f81f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7d3f81f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7d3f81f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7d3f81f6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d7d3f81f6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d7be692f2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d7be692f2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7be692f2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7be692f2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7be692f2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7be692f2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7be692f2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7be692f2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7be692f2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7be692f2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7be692f2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d7be692f2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richness = 4 v 3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7be692f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7be692f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Bryophytes -&gt; data quality issues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7be692f20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d7be692f20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richness = 4 v 3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7be692f20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d7be692f2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7be692f20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d7be692f20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d7be692f20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d7be692f20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example, assume each branch (grey rectangle) is ~ 1 million years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d7be692f20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d7be692f20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example, assume each branch (grey rectangle) is ~ 1 million years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d7be692f20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d7be692f20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d7be692f20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d7be692f20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d7be692f20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d7be692f20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richness = 4 v 3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7be692f20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7be692f20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d7be692f20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d7be692f20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d7be692f2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d7be692f2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d7be692f20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d7be692f20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d7be692f20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d7be692f20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d7be692f20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d7be692f20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d7be692f20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d7be692f20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d7be692f2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d7be692f2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d7be692f20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d7be692f20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d7be692f20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d7be692f20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d7be692f20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d7be692f20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d7be692f20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d7be692f20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d7be692f20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d7be692f20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7be692f2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d7be692f2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d7be692f2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d7be692f2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d7be692f20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d7be692f20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d7be692f20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d7be692f20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d7be692f20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d7be692f20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d7be692f20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d7be692f20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d7be692f20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d7be692f20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d7be692f20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d7be692f20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d7be692f2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d7be692f2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d7be692f20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d7be692f20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d7be692f20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d7be692f20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7be692f2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7be692f2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d7be692f20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d7be692f20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d7be692f20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d7be692f20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d7be692f20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d7be692f20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d7d3f81f6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d7d3f81f6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d7d3f81f6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d7d3f81f6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d7d3f81f6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d7d3f81f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d7be692f20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d7be692f20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d7be692f2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d7be692f2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7be692f2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d7be692f2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Relatively consistent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7be692f2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7be692f2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7be692f2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7be692f2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17.jpg"/><Relationship Id="rId5" Type="http://schemas.openxmlformats.org/officeDocument/2006/relationships/image" Target="../media/image24.jpg"/><Relationship Id="rId6" Type="http://schemas.openxmlformats.org/officeDocument/2006/relationships/image" Target="../media/image3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1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Patterns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995950"/>
            <a:ext cx="8520600" cy="28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Today’s Agenda:</a:t>
            </a:r>
            <a:endParaRPr b="1"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Quiz</a:t>
            </a:r>
            <a:endParaRPr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Diversity Pattern Examples</a:t>
            </a:r>
            <a:endParaRPr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Measuring Diversity</a:t>
            </a:r>
            <a:endParaRPr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Types of Diversity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Diversity Patterns?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Altitude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49857" l="0" r="49533" t="0"/>
          <a:stretch/>
        </p:blipFill>
        <p:spPr>
          <a:xfrm>
            <a:off x="311700" y="1180025"/>
            <a:ext cx="3684902" cy="363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 rotWithShape="1">
          <a:blip r:embed="rId4">
            <a:alphaModFix/>
          </a:blip>
          <a:srcRect b="44941" l="31833" r="31739" t="18311"/>
          <a:stretch/>
        </p:blipFill>
        <p:spPr>
          <a:xfrm>
            <a:off x="4640052" y="1103825"/>
            <a:ext cx="3597451" cy="20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Ocean Depth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b="35333" l="0" r="47674" t="0"/>
          <a:stretch/>
        </p:blipFill>
        <p:spPr>
          <a:xfrm>
            <a:off x="152400" y="1170125"/>
            <a:ext cx="2245630" cy="39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 rotWithShape="1">
          <a:blip r:embed="rId4">
            <a:alphaModFix/>
          </a:blip>
          <a:srcRect b="33440" l="25211" r="28631" t="30454"/>
          <a:stretch/>
        </p:blipFill>
        <p:spPr>
          <a:xfrm>
            <a:off x="4381009" y="757150"/>
            <a:ext cx="4124093" cy="18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Urbanization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00" y="1080950"/>
            <a:ext cx="5206492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 rotWithShape="1">
          <a:blip r:embed="rId4">
            <a:alphaModFix/>
          </a:blip>
          <a:srcRect b="40080" l="11424" r="40062" t="27708"/>
          <a:stretch/>
        </p:blipFill>
        <p:spPr>
          <a:xfrm>
            <a:off x="4944100" y="3138550"/>
            <a:ext cx="3998899" cy="14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we measure diversity?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we measure diversity?</a:t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Species Richness</a:t>
            </a:r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2961075" y="2043725"/>
            <a:ext cx="3662100" cy="23304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 b="0" l="18595" r="25209" t="0"/>
          <a:stretch/>
        </p:blipFill>
        <p:spPr>
          <a:xfrm>
            <a:off x="3093083" y="2111200"/>
            <a:ext cx="912840" cy="10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 rotWithShape="1">
          <a:blip r:embed="rId4">
            <a:alphaModFix/>
          </a:blip>
          <a:srcRect b="23100" l="32985" r="11575" t="34326"/>
          <a:stretch/>
        </p:blipFill>
        <p:spPr>
          <a:xfrm>
            <a:off x="4320475" y="2282475"/>
            <a:ext cx="1535075" cy="74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 rotWithShape="1">
          <a:blip r:embed="rId5">
            <a:alphaModFix/>
          </a:blip>
          <a:srcRect b="7446" l="23438" r="24068" t="23152"/>
          <a:stretch/>
        </p:blipFill>
        <p:spPr>
          <a:xfrm>
            <a:off x="3671800" y="3194125"/>
            <a:ext cx="1027824" cy="108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 rotWithShape="1">
          <a:blip r:embed="rId6">
            <a:alphaModFix/>
          </a:blip>
          <a:srcRect b="0" l="16017" r="18580" t="0"/>
          <a:stretch/>
        </p:blipFill>
        <p:spPr>
          <a:xfrm>
            <a:off x="4975362" y="2953400"/>
            <a:ext cx="1139138" cy="13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we measure diversity?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Species Richness = 4</a:t>
            </a:r>
            <a:endParaRPr/>
          </a:p>
        </p:txBody>
      </p:sp>
      <p:sp>
        <p:nvSpPr>
          <p:cNvPr id="160" name="Google Shape;160;p28"/>
          <p:cNvSpPr/>
          <p:nvPr/>
        </p:nvSpPr>
        <p:spPr>
          <a:xfrm>
            <a:off x="2961075" y="2043725"/>
            <a:ext cx="3662100" cy="23304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b="0" l="18595" r="25209" t="0"/>
          <a:stretch/>
        </p:blipFill>
        <p:spPr>
          <a:xfrm>
            <a:off x="3093083" y="2111200"/>
            <a:ext cx="912840" cy="10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4">
            <a:alphaModFix/>
          </a:blip>
          <a:srcRect b="23100" l="32985" r="11575" t="34326"/>
          <a:stretch/>
        </p:blipFill>
        <p:spPr>
          <a:xfrm>
            <a:off x="4320475" y="2282475"/>
            <a:ext cx="1535075" cy="74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 rotWithShape="1">
          <a:blip r:embed="rId5">
            <a:alphaModFix/>
          </a:blip>
          <a:srcRect b="7446" l="23438" r="24068" t="23152"/>
          <a:stretch/>
        </p:blipFill>
        <p:spPr>
          <a:xfrm>
            <a:off x="3671800" y="3194125"/>
            <a:ext cx="1027824" cy="108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 rotWithShape="1">
          <a:blip r:embed="rId6">
            <a:alphaModFix/>
          </a:blip>
          <a:srcRect b="0" l="16017" r="18580" t="0"/>
          <a:stretch/>
        </p:blipFill>
        <p:spPr>
          <a:xfrm>
            <a:off x="4975362" y="2953400"/>
            <a:ext cx="1139138" cy="13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Beyond Species Richness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Taxonomic diversity only tells you so much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Phylogenetic + functional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Phylogenetic</a:t>
            </a:r>
            <a:r>
              <a:rPr lang="en"/>
              <a:t> Diversity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Phylogenetic Diversity</a:t>
            </a:r>
            <a:endParaRPr/>
          </a:p>
        </p:txBody>
      </p:sp>
      <p:sp>
        <p:nvSpPr>
          <p:cNvPr id="181" name="Google Shape;181;p31"/>
          <p:cNvSpPr/>
          <p:nvPr/>
        </p:nvSpPr>
        <p:spPr>
          <a:xfrm rot="10800000">
            <a:off x="565925" y="1429995"/>
            <a:ext cx="3207300" cy="2879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1"/>
          <p:cNvSpPr/>
          <p:nvPr/>
        </p:nvSpPr>
        <p:spPr>
          <a:xfrm rot="10800000">
            <a:off x="4909325" y="1429995"/>
            <a:ext cx="3207300" cy="2879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1"/>
          <p:cNvSpPr txBox="1"/>
          <p:nvPr/>
        </p:nvSpPr>
        <p:spPr>
          <a:xfrm>
            <a:off x="565925" y="1067375"/>
            <a:ext cx="32073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A</a:t>
            </a:r>
            <a:endParaRPr/>
          </a:p>
        </p:txBody>
      </p:sp>
      <p:sp>
        <p:nvSpPr>
          <p:cNvPr id="184" name="Google Shape;184;p31"/>
          <p:cNvSpPr txBox="1"/>
          <p:nvPr/>
        </p:nvSpPr>
        <p:spPr>
          <a:xfrm>
            <a:off x="4909325" y="1067375"/>
            <a:ext cx="32073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B</a:t>
            </a:r>
            <a:endParaRPr/>
          </a:p>
        </p:txBody>
      </p:sp>
      <p:sp>
        <p:nvSpPr>
          <p:cNvPr id="185" name="Google Shape;185;p31"/>
          <p:cNvSpPr/>
          <p:nvPr/>
        </p:nvSpPr>
        <p:spPr>
          <a:xfrm>
            <a:off x="1191550" y="1767450"/>
            <a:ext cx="278100" cy="208500"/>
          </a:xfrm>
          <a:prstGeom prst="triangl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1"/>
          <p:cNvSpPr/>
          <p:nvPr/>
        </p:nvSpPr>
        <p:spPr>
          <a:xfrm>
            <a:off x="2417000" y="3190825"/>
            <a:ext cx="278100" cy="2085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1"/>
          <p:cNvSpPr/>
          <p:nvPr/>
        </p:nvSpPr>
        <p:spPr>
          <a:xfrm>
            <a:off x="6524800" y="1867075"/>
            <a:ext cx="525300" cy="4263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1"/>
          <p:cNvSpPr/>
          <p:nvPr/>
        </p:nvSpPr>
        <p:spPr>
          <a:xfrm>
            <a:off x="5431900" y="2618125"/>
            <a:ext cx="218400" cy="208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1"/>
          <p:cNvSpPr/>
          <p:nvPr/>
        </p:nvSpPr>
        <p:spPr>
          <a:xfrm>
            <a:off x="2569775" y="1734750"/>
            <a:ext cx="525300" cy="4263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1"/>
          <p:cNvSpPr/>
          <p:nvPr/>
        </p:nvSpPr>
        <p:spPr>
          <a:xfrm>
            <a:off x="1036575" y="2725675"/>
            <a:ext cx="278100" cy="208500"/>
          </a:xfrm>
          <a:prstGeom prst="triangl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6916900" y="3232275"/>
            <a:ext cx="525300" cy="426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Richness: Plants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96" y="968175"/>
            <a:ext cx="8121003" cy="40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-49550" y="4817200"/>
            <a:ext cx="570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Enquist </a:t>
            </a:r>
            <a:r>
              <a:rPr i="1" lang="en" sz="1200">
                <a:solidFill>
                  <a:schemeClr val="dk2"/>
                </a:solidFill>
              </a:rPr>
              <a:t>et al.</a:t>
            </a:r>
            <a:r>
              <a:rPr lang="en" sz="1200">
                <a:solidFill>
                  <a:schemeClr val="dk2"/>
                </a:solidFill>
              </a:rPr>
              <a:t> (in prep)</a:t>
            </a:r>
            <a:endParaRPr i="1"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Phylogenetic Diversity</a:t>
            </a:r>
            <a:endParaRPr/>
          </a:p>
        </p:txBody>
      </p:sp>
      <p:sp>
        <p:nvSpPr>
          <p:cNvPr id="197" name="Google Shape;197;p32"/>
          <p:cNvSpPr/>
          <p:nvPr/>
        </p:nvSpPr>
        <p:spPr>
          <a:xfrm rot="10800000">
            <a:off x="565925" y="1429995"/>
            <a:ext cx="3207300" cy="2879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/>
          <p:nvPr/>
        </p:nvSpPr>
        <p:spPr>
          <a:xfrm rot="10800000">
            <a:off x="4909325" y="1429995"/>
            <a:ext cx="3207300" cy="2879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 txBox="1"/>
          <p:nvPr/>
        </p:nvSpPr>
        <p:spPr>
          <a:xfrm>
            <a:off x="565925" y="1067375"/>
            <a:ext cx="32073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A</a:t>
            </a:r>
            <a:endParaRPr/>
          </a:p>
        </p:txBody>
      </p:sp>
      <p:sp>
        <p:nvSpPr>
          <p:cNvPr id="200" name="Google Shape;200;p32"/>
          <p:cNvSpPr txBox="1"/>
          <p:nvPr/>
        </p:nvSpPr>
        <p:spPr>
          <a:xfrm>
            <a:off x="4909325" y="1067375"/>
            <a:ext cx="32073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B</a:t>
            </a:r>
            <a:endParaRPr/>
          </a:p>
        </p:txBody>
      </p:sp>
      <p:sp>
        <p:nvSpPr>
          <p:cNvPr id="201" name="Google Shape;201;p32"/>
          <p:cNvSpPr/>
          <p:nvPr/>
        </p:nvSpPr>
        <p:spPr>
          <a:xfrm>
            <a:off x="1191550" y="1767450"/>
            <a:ext cx="278100" cy="208500"/>
          </a:xfrm>
          <a:prstGeom prst="triangl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/>
          <p:nvPr/>
        </p:nvSpPr>
        <p:spPr>
          <a:xfrm>
            <a:off x="2417000" y="3190825"/>
            <a:ext cx="278100" cy="2085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/>
          <p:nvPr/>
        </p:nvSpPr>
        <p:spPr>
          <a:xfrm>
            <a:off x="6524800" y="1867075"/>
            <a:ext cx="525300" cy="4263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2"/>
          <p:cNvSpPr/>
          <p:nvPr/>
        </p:nvSpPr>
        <p:spPr>
          <a:xfrm>
            <a:off x="5431900" y="2618125"/>
            <a:ext cx="218400" cy="208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2569775" y="1734750"/>
            <a:ext cx="525300" cy="4263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1036575" y="2725675"/>
            <a:ext cx="278100" cy="208500"/>
          </a:xfrm>
          <a:prstGeom prst="triangl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6916900" y="3232275"/>
            <a:ext cx="525300" cy="426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2"/>
          <p:cNvSpPr txBox="1"/>
          <p:nvPr/>
        </p:nvSpPr>
        <p:spPr>
          <a:xfrm>
            <a:off x="1191550" y="4387075"/>
            <a:ext cx="16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Richness = 4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5839750" y="4387075"/>
            <a:ext cx="16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Richness = 3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Phylogenetic Diversity</a:t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75" y="1538850"/>
            <a:ext cx="1790700" cy="3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/>
          <p:nvPr/>
        </p:nvSpPr>
        <p:spPr>
          <a:xfrm>
            <a:off x="2814875" y="1860275"/>
            <a:ext cx="278100" cy="208500"/>
          </a:xfrm>
          <a:prstGeom prst="triangl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2761825" y="2227650"/>
            <a:ext cx="278100" cy="2085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/>
          <p:cNvSpPr/>
          <p:nvPr/>
        </p:nvSpPr>
        <p:spPr>
          <a:xfrm>
            <a:off x="2761825" y="2539725"/>
            <a:ext cx="525300" cy="4263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2791675" y="3168913"/>
            <a:ext cx="218400" cy="208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2814875" y="1419700"/>
            <a:ext cx="278100" cy="208500"/>
          </a:xfrm>
          <a:prstGeom prst="triangl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3"/>
          <p:cNvSpPr/>
          <p:nvPr/>
        </p:nvSpPr>
        <p:spPr>
          <a:xfrm>
            <a:off x="2736775" y="3539925"/>
            <a:ext cx="575400" cy="519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/>
          <p:nvPr/>
        </p:nvSpPr>
        <p:spPr>
          <a:xfrm>
            <a:off x="2844725" y="4110175"/>
            <a:ext cx="218400" cy="208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/>
          <p:nvPr/>
        </p:nvSpPr>
        <p:spPr>
          <a:xfrm>
            <a:off x="2761825" y="4633425"/>
            <a:ext cx="525300" cy="426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33"/>
          <p:cNvCxnSpPr/>
          <p:nvPr/>
        </p:nvCxnSpPr>
        <p:spPr>
          <a:xfrm flipH="1" rot="10800000">
            <a:off x="894975" y="5059725"/>
            <a:ext cx="18369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33"/>
          <p:cNvSpPr txBox="1"/>
          <p:nvPr/>
        </p:nvSpPr>
        <p:spPr>
          <a:xfrm>
            <a:off x="894975" y="4691625"/>
            <a:ext cx="5754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</a:t>
            </a:r>
            <a:endParaRPr/>
          </a:p>
        </p:txBody>
      </p:sp>
      <p:sp>
        <p:nvSpPr>
          <p:cNvPr id="226" name="Google Shape;226;p33"/>
          <p:cNvSpPr/>
          <p:nvPr/>
        </p:nvSpPr>
        <p:spPr>
          <a:xfrm rot="10800000">
            <a:off x="4909325" y="1429995"/>
            <a:ext cx="3207300" cy="2879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3"/>
          <p:cNvSpPr txBox="1"/>
          <p:nvPr/>
        </p:nvSpPr>
        <p:spPr>
          <a:xfrm>
            <a:off x="4909325" y="1067375"/>
            <a:ext cx="32073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B</a:t>
            </a:r>
            <a:endParaRPr/>
          </a:p>
        </p:txBody>
      </p:sp>
      <p:sp>
        <p:nvSpPr>
          <p:cNvPr id="228" name="Google Shape;228;p33"/>
          <p:cNvSpPr/>
          <p:nvPr/>
        </p:nvSpPr>
        <p:spPr>
          <a:xfrm>
            <a:off x="6524800" y="1867075"/>
            <a:ext cx="525300" cy="4263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3"/>
          <p:cNvSpPr/>
          <p:nvPr/>
        </p:nvSpPr>
        <p:spPr>
          <a:xfrm>
            <a:off x="5431900" y="2618125"/>
            <a:ext cx="218400" cy="208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3"/>
          <p:cNvSpPr/>
          <p:nvPr/>
        </p:nvSpPr>
        <p:spPr>
          <a:xfrm>
            <a:off x="6916900" y="3232275"/>
            <a:ext cx="525300" cy="426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Phylogenetic Diversity</a:t>
            </a: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75" y="1538850"/>
            <a:ext cx="1790700" cy="3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/>
          <p:nvPr/>
        </p:nvSpPr>
        <p:spPr>
          <a:xfrm>
            <a:off x="2814875" y="1860275"/>
            <a:ext cx="278100" cy="208500"/>
          </a:xfrm>
          <a:prstGeom prst="triangl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4"/>
          <p:cNvSpPr/>
          <p:nvPr/>
        </p:nvSpPr>
        <p:spPr>
          <a:xfrm>
            <a:off x="2761825" y="2227650"/>
            <a:ext cx="278100" cy="2085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4"/>
          <p:cNvSpPr/>
          <p:nvPr/>
        </p:nvSpPr>
        <p:spPr>
          <a:xfrm>
            <a:off x="2761825" y="2539725"/>
            <a:ext cx="525300" cy="4263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4"/>
          <p:cNvSpPr/>
          <p:nvPr/>
        </p:nvSpPr>
        <p:spPr>
          <a:xfrm>
            <a:off x="2791675" y="3168913"/>
            <a:ext cx="218400" cy="208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4"/>
          <p:cNvSpPr/>
          <p:nvPr/>
        </p:nvSpPr>
        <p:spPr>
          <a:xfrm>
            <a:off x="2814875" y="1419700"/>
            <a:ext cx="278100" cy="208500"/>
          </a:xfrm>
          <a:prstGeom prst="triangl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4"/>
          <p:cNvSpPr/>
          <p:nvPr/>
        </p:nvSpPr>
        <p:spPr>
          <a:xfrm>
            <a:off x="2736775" y="3539925"/>
            <a:ext cx="575400" cy="519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4"/>
          <p:cNvSpPr/>
          <p:nvPr/>
        </p:nvSpPr>
        <p:spPr>
          <a:xfrm>
            <a:off x="2844725" y="4110175"/>
            <a:ext cx="218400" cy="208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4"/>
          <p:cNvSpPr/>
          <p:nvPr/>
        </p:nvSpPr>
        <p:spPr>
          <a:xfrm>
            <a:off x="2761825" y="4633425"/>
            <a:ext cx="525300" cy="426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34"/>
          <p:cNvCxnSpPr/>
          <p:nvPr/>
        </p:nvCxnSpPr>
        <p:spPr>
          <a:xfrm flipH="1" rot="10800000">
            <a:off x="3435825" y="4871800"/>
            <a:ext cx="714900" cy="9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47" name="Google Shape;247;p34"/>
          <p:cNvCxnSpPr/>
          <p:nvPr/>
        </p:nvCxnSpPr>
        <p:spPr>
          <a:xfrm flipH="1" rot="10800000">
            <a:off x="3283425" y="2814400"/>
            <a:ext cx="714900" cy="9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48" name="Google Shape;248;p34"/>
          <p:cNvCxnSpPr/>
          <p:nvPr/>
        </p:nvCxnSpPr>
        <p:spPr>
          <a:xfrm flipH="1" rot="10800000">
            <a:off x="3283425" y="3271600"/>
            <a:ext cx="714900" cy="9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49" name="Google Shape;249;p34"/>
          <p:cNvCxnSpPr/>
          <p:nvPr/>
        </p:nvCxnSpPr>
        <p:spPr>
          <a:xfrm flipH="1" rot="10800000">
            <a:off x="894975" y="5059725"/>
            <a:ext cx="18369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34"/>
          <p:cNvSpPr txBox="1"/>
          <p:nvPr/>
        </p:nvSpPr>
        <p:spPr>
          <a:xfrm>
            <a:off x="894975" y="4691625"/>
            <a:ext cx="5754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</a:t>
            </a:r>
            <a:endParaRPr/>
          </a:p>
        </p:txBody>
      </p:sp>
      <p:sp>
        <p:nvSpPr>
          <p:cNvPr id="251" name="Google Shape;251;p34"/>
          <p:cNvSpPr/>
          <p:nvPr/>
        </p:nvSpPr>
        <p:spPr>
          <a:xfrm rot="10800000">
            <a:off x="4909325" y="1429995"/>
            <a:ext cx="3207300" cy="2879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4"/>
          <p:cNvSpPr txBox="1"/>
          <p:nvPr/>
        </p:nvSpPr>
        <p:spPr>
          <a:xfrm>
            <a:off x="4909325" y="1067375"/>
            <a:ext cx="32073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B</a:t>
            </a: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6524800" y="1867075"/>
            <a:ext cx="525300" cy="4263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5431900" y="2618125"/>
            <a:ext cx="218400" cy="208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6916900" y="3232275"/>
            <a:ext cx="525300" cy="426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Phylogenetic Diversity</a:t>
            </a:r>
            <a:endParaRPr/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75" y="1538850"/>
            <a:ext cx="1790700" cy="3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5"/>
          <p:cNvSpPr/>
          <p:nvPr/>
        </p:nvSpPr>
        <p:spPr>
          <a:xfrm>
            <a:off x="2814875" y="1860275"/>
            <a:ext cx="278100" cy="208500"/>
          </a:xfrm>
          <a:prstGeom prst="triangl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5"/>
          <p:cNvSpPr/>
          <p:nvPr/>
        </p:nvSpPr>
        <p:spPr>
          <a:xfrm>
            <a:off x="2761825" y="2227650"/>
            <a:ext cx="278100" cy="2085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5"/>
          <p:cNvSpPr/>
          <p:nvPr/>
        </p:nvSpPr>
        <p:spPr>
          <a:xfrm>
            <a:off x="2761825" y="2539725"/>
            <a:ext cx="525300" cy="4263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5"/>
          <p:cNvSpPr/>
          <p:nvPr/>
        </p:nvSpPr>
        <p:spPr>
          <a:xfrm>
            <a:off x="2791675" y="3168913"/>
            <a:ext cx="218400" cy="208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5"/>
          <p:cNvSpPr/>
          <p:nvPr/>
        </p:nvSpPr>
        <p:spPr>
          <a:xfrm>
            <a:off x="2814875" y="1419700"/>
            <a:ext cx="278100" cy="208500"/>
          </a:xfrm>
          <a:prstGeom prst="triangl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5"/>
          <p:cNvSpPr/>
          <p:nvPr/>
        </p:nvSpPr>
        <p:spPr>
          <a:xfrm>
            <a:off x="2736775" y="3539925"/>
            <a:ext cx="575400" cy="519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5"/>
          <p:cNvSpPr/>
          <p:nvPr/>
        </p:nvSpPr>
        <p:spPr>
          <a:xfrm>
            <a:off x="2844725" y="4110175"/>
            <a:ext cx="218400" cy="208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5"/>
          <p:cNvSpPr/>
          <p:nvPr/>
        </p:nvSpPr>
        <p:spPr>
          <a:xfrm>
            <a:off x="2761825" y="4633425"/>
            <a:ext cx="525300" cy="426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35"/>
          <p:cNvCxnSpPr/>
          <p:nvPr/>
        </p:nvCxnSpPr>
        <p:spPr>
          <a:xfrm flipH="1" rot="10800000">
            <a:off x="3435825" y="4871800"/>
            <a:ext cx="714900" cy="9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71" name="Google Shape;271;p35"/>
          <p:cNvCxnSpPr/>
          <p:nvPr/>
        </p:nvCxnSpPr>
        <p:spPr>
          <a:xfrm flipH="1" rot="10800000">
            <a:off x="3283425" y="2814400"/>
            <a:ext cx="714900" cy="9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72" name="Google Shape;272;p35"/>
          <p:cNvCxnSpPr/>
          <p:nvPr/>
        </p:nvCxnSpPr>
        <p:spPr>
          <a:xfrm flipH="1" rot="10800000">
            <a:off x="3283425" y="3271600"/>
            <a:ext cx="714900" cy="9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73" name="Google Shape;273;p35"/>
          <p:cNvCxnSpPr/>
          <p:nvPr/>
        </p:nvCxnSpPr>
        <p:spPr>
          <a:xfrm flipH="1" rot="10800000">
            <a:off x="894975" y="5059725"/>
            <a:ext cx="18369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35"/>
          <p:cNvSpPr txBox="1"/>
          <p:nvPr/>
        </p:nvSpPr>
        <p:spPr>
          <a:xfrm>
            <a:off x="894975" y="4691625"/>
            <a:ext cx="5754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</a:t>
            </a:r>
            <a:endParaRPr/>
          </a:p>
        </p:txBody>
      </p:sp>
      <p:sp>
        <p:nvSpPr>
          <p:cNvPr id="275" name="Google Shape;275;p35"/>
          <p:cNvSpPr/>
          <p:nvPr/>
        </p:nvSpPr>
        <p:spPr>
          <a:xfrm rot="10800000">
            <a:off x="4909325" y="1429995"/>
            <a:ext cx="3207300" cy="2879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5"/>
          <p:cNvSpPr txBox="1"/>
          <p:nvPr/>
        </p:nvSpPr>
        <p:spPr>
          <a:xfrm>
            <a:off x="4909325" y="1067375"/>
            <a:ext cx="32073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B</a:t>
            </a: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6524800" y="1867075"/>
            <a:ext cx="525300" cy="4263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>
            <a:off x="5431900" y="2618125"/>
            <a:ext cx="218400" cy="208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6916900" y="3232275"/>
            <a:ext cx="525300" cy="426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>
            <a:off x="2430675" y="2824297"/>
            <a:ext cx="278100" cy="8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1973475" y="2595697"/>
            <a:ext cx="278100" cy="8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5"/>
          <p:cNvSpPr/>
          <p:nvPr/>
        </p:nvSpPr>
        <p:spPr>
          <a:xfrm>
            <a:off x="2354475" y="3281497"/>
            <a:ext cx="278100" cy="8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2049675" y="3586297"/>
            <a:ext cx="278100" cy="8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5"/>
          <p:cNvSpPr/>
          <p:nvPr/>
        </p:nvSpPr>
        <p:spPr>
          <a:xfrm>
            <a:off x="2354475" y="4805497"/>
            <a:ext cx="278100" cy="8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/>
          <p:nvPr/>
        </p:nvSpPr>
        <p:spPr>
          <a:xfrm>
            <a:off x="1973475" y="4424497"/>
            <a:ext cx="278100" cy="8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5"/>
          <p:cNvSpPr/>
          <p:nvPr/>
        </p:nvSpPr>
        <p:spPr>
          <a:xfrm>
            <a:off x="1516275" y="4043497"/>
            <a:ext cx="278100" cy="8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5"/>
          <p:cNvSpPr/>
          <p:nvPr/>
        </p:nvSpPr>
        <p:spPr>
          <a:xfrm>
            <a:off x="1516275" y="2214697"/>
            <a:ext cx="278100" cy="8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Phylogenetic Diversity</a:t>
            </a:r>
            <a:endParaRPr/>
          </a:p>
        </p:txBody>
      </p:sp>
      <p:pic>
        <p:nvPicPr>
          <p:cNvPr id="293" name="Google Shape;2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75" y="1538850"/>
            <a:ext cx="1790700" cy="3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/>
          <p:nvPr/>
        </p:nvSpPr>
        <p:spPr>
          <a:xfrm>
            <a:off x="2814875" y="1860275"/>
            <a:ext cx="278100" cy="208500"/>
          </a:xfrm>
          <a:prstGeom prst="triangl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6"/>
          <p:cNvSpPr/>
          <p:nvPr/>
        </p:nvSpPr>
        <p:spPr>
          <a:xfrm>
            <a:off x="2761825" y="2227650"/>
            <a:ext cx="278100" cy="2085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6"/>
          <p:cNvSpPr/>
          <p:nvPr/>
        </p:nvSpPr>
        <p:spPr>
          <a:xfrm>
            <a:off x="2761825" y="2539725"/>
            <a:ext cx="525300" cy="4263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6"/>
          <p:cNvSpPr/>
          <p:nvPr/>
        </p:nvSpPr>
        <p:spPr>
          <a:xfrm>
            <a:off x="2791675" y="3168913"/>
            <a:ext cx="218400" cy="208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2814875" y="1419700"/>
            <a:ext cx="278100" cy="208500"/>
          </a:xfrm>
          <a:prstGeom prst="triangl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/>
          <p:nvPr/>
        </p:nvSpPr>
        <p:spPr>
          <a:xfrm>
            <a:off x="2736775" y="3539925"/>
            <a:ext cx="575400" cy="519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6"/>
          <p:cNvSpPr/>
          <p:nvPr/>
        </p:nvSpPr>
        <p:spPr>
          <a:xfrm>
            <a:off x="2844725" y="4110175"/>
            <a:ext cx="218400" cy="208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6"/>
          <p:cNvSpPr/>
          <p:nvPr/>
        </p:nvSpPr>
        <p:spPr>
          <a:xfrm>
            <a:off x="2761825" y="4633425"/>
            <a:ext cx="525300" cy="426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2" name="Google Shape;302;p36"/>
          <p:cNvCxnSpPr/>
          <p:nvPr/>
        </p:nvCxnSpPr>
        <p:spPr>
          <a:xfrm flipH="1" rot="10800000">
            <a:off x="3435825" y="4871800"/>
            <a:ext cx="714900" cy="9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03" name="Google Shape;303;p36"/>
          <p:cNvCxnSpPr/>
          <p:nvPr/>
        </p:nvCxnSpPr>
        <p:spPr>
          <a:xfrm flipH="1" rot="10800000">
            <a:off x="3283425" y="2814400"/>
            <a:ext cx="714900" cy="9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04" name="Google Shape;304;p36"/>
          <p:cNvCxnSpPr/>
          <p:nvPr/>
        </p:nvCxnSpPr>
        <p:spPr>
          <a:xfrm flipH="1" rot="10800000">
            <a:off x="3283425" y="3271600"/>
            <a:ext cx="714900" cy="99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05" name="Google Shape;305;p36"/>
          <p:cNvCxnSpPr/>
          <p:nvPr/>
        </p:nvCxnSpPr>
        <p:spPr>
          <a:xfrm flipH="1" rot="10800000">
            <a:off x="894975" y="5059725"/>
            <a:ext cx="18369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36"/>
          <p:cNvSpPr txBox="1"/>
          <p:nvPr/>
        </p:nvSpPr>
        <p:spPr>
          <a:xfrm>
            <a:off x="894975" y="4691625"/>
            <a:ext cx="5754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</a:t>
            </a:r>
            <a:endParaRPr/>
          </a:p>
        </p:txBody>
      </p:sp>
      <p:sp>
        <p:nvSpPr>
          <p:cNvPr id="307" name="Google Shape;307;p36"/>
          <p:cNvSpPr/>
          <p:nvPr/>
        </p:nvSpPr>
        <p:spPr>
          <a:xfrm rot="10800000">
            <a:off x="4909325" y="1429995"/>
            <a:ext cx="3207300" cy="2879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6"/>
          <p:cNvSpPr txBox="1"/>
          <p:nvPr/>
        </p:nvSpPr>
        <p:spPr>
          <a:xfrm>
            <a:off x="4909325" y="1067375"/>
            <a:ext cx="32073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B</a:t>
            </a:r>
            <a:endParaRPr/>
          </a:p>
        </p:txBody>
      </p:sp>
      <p:sp>
        <p:nvSpPr>
          <p:cNvPr id="309" name="Google Shape;309;p36"/>
          <p:cNvSpPr/>
          <p:nvPr/>
        </p:nvSpPr>
        <p:spPr>
          <a:xfrm>
            <a:off x="6524800" y="1867075"/>
            <a:ext cx="525300" cy="4263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6"/>
          <p:cNvSpPr/>
          <p:nvPr/>
        </p:nvSpPr>
        <p:spPr>
          <a:xfrm>
            <a:off x="5431900" y="2618125"/>
            <a:ext cx="218400" cy="208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6"/>
          <p:cNvSpPr/>
          <p:nvPr/>
        </p:nvSpPr>
        <p:spPr>
          <a:xfrm>
            <a:off x="6916900" y="3232275"/>
            <a:ext cx="525300" cy="426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6"/>
          <p:cNvSpPr/>
          <p:nvPr/>
        </p:nvSpPr>
        <p:spPr>
          <a:xfrm>
            <a:off x="2430675" y="2824297"/>
            <a:ext cx="278100" cy="8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6"/>
          <p:cNvSpPr/>
          <p:nvPr/>
        </p:nvSpPr>
        <p:spPr>
          <a:xfrm>
            <a:off x="1973475" y="2595697"/>
            <a:ext cx="278100" cy="8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2354475" y="3281497"/>
            <a:ext cx="278100" cy="8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>
            <a:off x="2049675" y="3586297"/>
            <a:ext cx="278100" cy="8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>
            <a:off x="2354475" y="4805497"/>
            <a:ext cx="278100" cy="8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/>
          <p:nvPr/>
        </p:nvSpPr>
        <p:spPr>
          <a:xfrm>
            <a:off x="1973475" y="4424497"/>
            <a:ext cx="278100" cy="8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6"/>
          <p:cNvSpPr/>
          <p:nvPr/>
        </p:nvSpPr>
        <p:spPr>
          <a:xfrm>
            <a:off x="1516275" y="4043497"/>
            <a:ext cx="278100" cy="8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6"/>
          <p:cNvSpPr/>
          <p:nvPr/>
        </p:nvSpPr>
        <p:spPr>
          <a:xfrm>
            <a:off x="1516275" y="2214697"/>
            <a:ext cx="278100" cy="8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6"/>
          <p:cNvSpPr txBox="1"/>
          <p:nvPr/>
        </p:nvSpPr>
        <p:spPr>
          <a:xfrm>
            <a:off x="4877775" y="4427025"/>
            <a:ext cx="350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Phy. Diversity ~ 8 million years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turn!</a:t>
            </a:r>
            <a:endParaRPr/>
          </a:p>
        </p:txBody>
      </p:sp>
      <p:pic>
        <p:nvPicPr>
          <p:cNvPr id="326" name="Google Shape;3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75" y="1538850"/>
            <a:ext cx="1790700" cy="3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7"/>
          <p:cNvSpPr/>
          <p:nvPr/>
        </p:nvSpPr>
        <p:spPr>
          <a:xfrm>
            <a:off x="2814875" y="1860275"/>
            <a:ext cx="278100" cy="208500"/>
          </a:xfrm>
          <a:prstGeom prst="triangl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7"/>
          <p:cNvSpPr/>
          <p:nvPr/>
        </p:nvSpPr>
        <p:spPr>
          <a:xfrm>
            <a:off x="2761825" y="2227650"/>
            <a:ext cx="278100" cy="2085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7"/>
          <p:cNvSpPr/>
          <p:nvPr/>
        </p:nvSpPr>
        <p:spPr>
          <a:xfrm>
            <a:off x="2761825" y="2539725"/>
            <a:ext cx="525300" cy="4263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7"/>
          <p:cNvSpPr/>
          <p:nvPr/>
        </p:nvSpPr>
        <p:spPr>
          <a:xfrm>
            <a:off x="2791675" y="3168913"/>
            <a:ext cx="218400" cy="208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7"/>
          <p:cNvSpPr/>
          <p:nvPr/>
        </p:nvSpPr>
        <p:spPr>
          <a:xfrm>
            <a:off x="2814875" y="1419700"/>
            <a:ext cx="278100" cy="208500"/>
          </a:xfrm>
          <a:prstGeom prst="triangl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2736775" y="3539925"/>
            <a:ext cx="575400" cy="519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7"/>
          <p:cNvSpPr/>
          <p:nvPr/>
        </p:nvSpPr>
        <p:spPr>
          <a:xfrm>
            <a:off x="2844725" y="4110175"/>
            <a:ext cx="218400" cy="208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7"/>
          <p:cNvSpPr/>
          <p:nvPr/>
        </p:nvSpPr>
        <p:spPr>
          <a:xfrm>
            <a:off x="2761825" y="4633425"/>
            <a:ext cx="525300" cy="426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5" name="Google Shape;335;p37"/>
          <p:cNvCxnSpPr/>
          <p:nvPr/>
        </p:nvCxnSpPr>
        <p:spPr>
          <a:xfrm flipH="1" rot="10800000">
            <a:off x="894975" y="5059725"/>
            <a:ext cx="18369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37"/>
          <p:cNvSpPr txBox="1"/>
          <p:nvPr/>
        </p:nvSpPr>
        <p:spPr>
          <a:xfrm>
            <a:off x="894975" y="4691625"/>
            <a:ext cx="5754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</a:t>
            </a:r>
            <a:endParaRPr/>
          </a:p>
        </p:txBody>
      </p:sp>
      <p:sp>
        <p:nvSpPr>
          <p:cNvPr id="337" name="Google Shape;337;p37"/>
          <p:cNvSpPr/>
          <p:nvPr/>
        </p:nvSpPr>
        <p:spPr>
          <a:xfrm rot="10800000">
            <a:off x="4909325" y="1429995"/>
            <a:ext cx="3207300" cy="2879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7"/>
          <p:cNvSpPr txBox="1"/>
          <p:nvPr/>
        </p:nvSpPr>
        <p:spPr>
          <a:xfrm>
            <a:off x="4909325" y="1067375"/>
            <a:ext cx="32073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A</a:t>
            </a:r>
            <a:endParaRPr/>
          </a:p>
        </p:txBody>
      </p:sp>
      <p:sp>
        <p:nvSpPr>
          <p:cNvPr id="339" name="Google Shape;339;p37"/>
          <p:cNvSpPr/>
          <p:nvPr/>
        </p:nvSpPr>
        <p:spPr>
          <a:xfrm>
            <a:off x="5687350" y="1996050"/>
            <a:ext cx="278100" cy="208500"/>
          </a:xfrm>
          <a:prstGeom prst="triangl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7"/>
          <p:cNvSpPr/>
          <p:nvPr/>
        </p:nvSpPr>
        <p:spPr>
          <a:xfrm>
            <a:off x="6912800" y="3419425"/>
            <a:ext cx="278100" cy="2085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7"/>
          <p:cNvSpPr/>
          <p:nvPr/>
        </p:nvSpPr>
        <p:spPr>
          <a:xfrm>
            <a:off x="7065575" y="1963350"/>
            <a:ext cx="525300" cy="4263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7"/>
          <p:cNvSpPr/>
          <p:nvPr/>
        </p:nvSpPr>
        <p:spPr>
          <a:xfrm>
            <a:off x="5532375" y="2954275"/>
            <a:ext cx="278100" cy="208500"/>
          </a:xfrm>
          <a:prstGeom prst="triangl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turn!</a:t>
            </a:r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75" y="1538850"/>
            <a:ext cx="1790700" cy="33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8"/>
          <p:cNvSpPr/>
          <p:nvPr/>
        </p:nvSpPr>
        <p:spPr>
          <a:xfrm>
            <a:off x="2814875" y="1860275"/>
            <a:ext cx="278100" cy="208500"/>
          </a:xfrm>
          <a:prstGeom prst="triangl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8"/>
          <p:cNvSpPr/>
          <p:nvPr/>
        </p:nvSpPr>
        <p:spPr>
          <a:xfrm>
            <a:off x="2761825" y="2227650"/>
            <a:ext cx="278100" cy="2085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8"/>
          <p:cNvSpPr/>
          <p:nvPr/>
        </p:nvSpPr>
        <p:spPr>
          <a:xfrm>
            <a:off x="2761825" y="2539725"/>
            <a:ext cx="525300" cy="4263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2791675" y="3168913"/>
            <a:ext cx="218400" cy="208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8"/>
          <p:cNvSpPr/>
          <p:nvPr/>
        </p:nvSpPr>
        <p:spPr>
          <a:xfrm>
            <a:off x="2814875" y="1419700"/>
            <a:ext cx="278100" cy="208500"/>
          </a:xfrm>
          <a:prstGeom prst="triangl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8"/>
          <p:cNvSpPr/>
          <p:nvPr/>
        </p:nvSpPr>
        <p:spPr>
          <a:xfrm>
            <a:off x="2736775" y="3539925"/>
            <a:ext cx="575400" cy="519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8"/>
          <p:cNvSpPr/>
          <p:nvPr/>
        </p:nvSpPr>
        <p:spPr>
          <a:xfrm>
            <a:off x="2844725" y="4110175"/>
            <a:ext cx="218400" cy="208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8"/>
          <p:cNvSpPr/>
          <p:nvPr/>
        </p:nvSpPr>
        <p:spPr>
          <a:xfrm>
            <a:off x="2761825" y="4633425"/>
            <a:ext cx="525300" cy="426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7" name="Google Shape;357;p38"/>
          <p:cNvCxnSpPr/>
          <p:nvPr/>
        </p:nvCxnSpPr>
        <p:spPr>
          <a:xfrm flipH="1" rot="10800000">
            <a:off x="894975" y="5059725"/>
            <a:ext cx="1836900" cy="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38"/>
          <p:cNvSpPr txBox="1"/>
          <p:nvPr/>
        </p:nvSpPr>
        <p:spPr>
          <a:xfrm>
            <a:off x="894975" y="4691625"/>
            <a:ext cx="5754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</a:t>
            </a:r>
            <a:endParaRPr/>
          </a:p>
        </p:txBody>
      </p:sp>
      <p:sp>
        <p:nvSpPr>
          <p:cNvPr id="359" name="Google Shape;359;p38"/>
          <p:cNvSpPr/>
          <p:nvPr/>
        </p:nvSpPr>
        <p:spPr>
          <a:xfrm rot="10800000">
            <a:off x="4909325" y="1429995"/>
            <a:ext cx="3207300" cy="2879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8"/>
          <p:cNvSpPr txBox="1"/>
          <p:nvPr/>
        </p:nvSpPr>
        <p:spPr>
          <a:xfrm>
            <a:off x="4909325" y="1067375"/>
            <a:ext cx="32073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A</a:t>
            </a:r>
            <a:endParaRPr/>
          </a:p>
        </p:txBody>
      </p:sp>
      <p:sp>
        <p:nvSpPr>
          <p:cNvPr id="361" name="Google Shape;361;p38"/>
          <p:cNvSpPr/>
          <p:nvPr/>
        </p:nvSpPr>
        <p:spPr>
          <a:xfrm>
            <a:off x="5687350" y="1996050"/>
            <a:ext cx="278100" cy="208500"/>
          </a:xfrm>
          <a:prstGeom prst="triangl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8"/>
          <p:cNvSpPr/>
          <p:nvPr/>
        </p:nvSpPr>
        <p:spPr>
          <a:xfrm>
            <a:off x="6912800" y="3419425"/>
            <a:ext cx="278100" cy="2085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8"/>
          <p:cNvSpPr/>
          <p:nvPr/>
        </p:nvSpPr>
        <p:spPr>
          <a:xfrm>
            <a:off x="7065575" y="1963350"/>
            <a:ext cx="525300" cy="4263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8"/>
          <p:cNvSpPr/>
          <p:nvPr/>
        </p:nvSpPr>
        <p:spPr>
          <a:xfrm>
            <a:off x="5532375" y="2954275"/>
            <a:ext cx="278100" cy="208500"/>
          </a:xfrm>
          <a:prstGeom prst="triangl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8"/>
          <p:cNvSpPr txBox="1"/>
          <p:nvPr/>
        </p:nvSpPr>
        <p:spPr>
          <a:xfrm>
            <a:off x="4877775" y="4427025"/>
            <a:ext cx="350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Phy. Diversity ~ 6 million years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6" name="Google Shape;366;p38"/>
          <p:cNvSpPr/>
          <p:nvPr/>
        </p:nvSpPr>
        <p:spPr>
          <a:xfrm>
            <a:off x="2049675" y="2671897"/>
            <a:ext cx="278100" cy="8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8"/>
          <p:cNvSpPr/>
          <p:nvPr/>
        </p:nvSpPr>
        <p:spPr>
          <a:xfrm>
            <a:off x="1973475" y="1757497"/>
            <a:ext cx="278100" cy="8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8"/>
          <p:cNvSpPr/>
          <p:nvPr/>
        </p:nvSpPr>
        <p:spPr>
          <a:xfrm>
            <a:off x="2354475" y="1528897"/>
            <a:ext cx="278100" cy="8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8"/>
          <p:cNvSpPr/>
          <p:nvPr/>
        </p:nvSpPr>
        <p:spPr>
          <a:xfrm>
            <a:off x="2354475" y="2824297"/>
            <a:ext cx="278100" cy="8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8"/>
          <p:cNvSpPr/>
          <p:nvPr/>
        </p:nvSpPr>
        <p:spPr>
          <a:xfrm>
            <a:off x="2354475" y="1909897"/>
            <a:ext cx="278100" cy="8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2354475" y="2367097"/>
            <a:ext cx="278100" cy="86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Phylogenetic Diversity</a:t>
            </a:r>
            <a:endParaRPr/>
          </a:p>
        </p:txBody>
      </p:sp>
      <p:sp>
        <p:nvSpPr>
          <p:cNvPr id="377" name="Google Shape;377;p39"/>
          <p:cNvSpPr/>
          <p:nvPr/>
        </p:nvSpPr>
        <p:spPr>
          <a:xfrm rot="10800000">
            <a:off x="565925" y="1429995"/>
            <a:ext cx="3207300" cy="2879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9"/>
          <p:cNvSpPr/>
          <p:nvPr/>
        </p:nvSpPr>
        <p:spPr>
          <a:xfrm rot="10800000">
            <a:off x="4909325" y="1429995"/>
            <a:ext cx="3207300" cy="2879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9"/>
          <p:cNvSpPr txBox="1"/>
          <p:nvPr/>
        </p:nvSpPr>
        <p:spPr>
          <a:xfrm>
            <a:off x="565925" y="1067375"/>
            <a:ext cx="32073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A</a:t>
            </a:r>
            <a:endParaRPr/>
          </a:p>
        </p:txBody>
      </p:sp>
      <p:sp>
        <p:nvSpPr>
          <p:cNvPr id="380" name="Google Shape;380;p39"/>
          <p:cNvSpPr txBox="1"/>
          <p:nvPr/>
        </p:nvSpPr>
        <p:spPr>
          <a:xfrm>
            <a:off x="4909325" y="1067375"/>
            <a:ext cx="32073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B</a:t>
            </a:r>
            <a:endParaRPr/>
          </a:p>
        </p:txBody>
      </p:sp>
      <p:sp>
        <p:nvSpPr>
          <p:cNvPr id="381" name="Google Shape;381;p39"/>
          <p:cNvSpPr/>
          <p:nvPr/>
        </p:nvSpPr>
        <p:spPr>
          <a:xfrm>
            <a:off x="1191550" y="1767450"/>
            <a:ext cx="278100" cy="208500"/>
          </a:xfrm>
          <a:prstGeom prst="triangl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9"/>
          <p:cNvSpPr/>
          <p:nvPr/>
        </p:nvSpPr>
        <p:spPr>
          <a:xfrm>
            <a:off x="2417000" y="3190825"/>
            <a:ext cx="278100" cy="2085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9"/>
          <p:cNvSpPr/>
          <p:nvPr/>
        </p:nvSpPr>
        <p:spPr>
          <a:xfrm>
            <a:off x="6524800" y="1867075"/>
            <a:ext cx="525300" cy="4263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9"/>
          <p:cNvSpPr/>
          <p:nvPr/>
        </p:nvSpPr>
        <p:spPr>
          <a:xfrm>
            <a:off x="5431900" y="2618125"/>
            <a:ext cx="218400" cy="208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"/>
          <p:cNvSpPr/>
          <p:nvPr/>
        </p:nvSpPr>
        <p:spPr>
          <a:xfrm>
            <a:off x="2569775" y="1734750"/>
            <a:ext cx="525300" cy="4263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9"/>
          <p:cNvSpPr/>
          <p:nvPr/>
        </p:nvSpPr>
        <p:spPr>
          <a:xfrm>
            <a:off x="1036575" y="2725675"/>
            <a:ext cx="278100" cy="208500"/>
          </a:xfrm>
          <a:prstGeom prst="triangle">
            <a:avLst>
              <a:gd fmla="val 50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9"/>
          <p:cNvSpPr/>
          <p:nvPr/>
        </p:nvSpPr>
        <p:spPr>
          <a:xfrm>
            <a:off x="6916900" y="3232275"/>
            <a:ext cx="525300" cy="4263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9"/>
          <p:cNvSpPr txBox="1"/>
          <p:nvPr/>
        </p:nvSpPr>
        <p:spPr>
          <a:xfrm>
            <a:off x="565925" y="4387075"/>
            <a:ext cx="326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Richness = 4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Phy diversity = 6 million years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9" name="Google Shape;389;p39"/>
          <p:cNvSpPr txBox="1"/>
          <p:nvPr/>
        </p:nvSpPr>
        <p:spPr>
          <a:xfrm>
            <a:off x="4995550" y="4387075"/>
            <a:ext cx="348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Richness = 3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Phy diversity = 8 million years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but why?</a:t>
            </a:r>
            <a:endParaRPr/>
          </a:p>
        </p:txBody>
      </p:sp>
      <p:sp>
        <p:nvSpPr>
          <p:cNvPr id="395" name="Google Shape;39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might measuring phylogenetic diversity be useful?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Discuss with those around you and then we’ll compare ideas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Phylogenetic diversity?</a:t>
            </a:r>
            <a:endParaRPr/>
          </a:p>
        </p:txBody>
      </p:sp>
      <p:sp>
        <p:nvSpPr>
          <p:cNvPr id="401" name="Google Shape;401;p41"/>
          <p:cNvSpPr txBox="1"/>
          <p:nvPr/>
        </p:nvSpPr>
        <p:spPr>
          <a:xfrm>
            <a:off x="381000" y="1130050"/>
            <a:ext cx="532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As a proxy for traits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As a measure of </a:t>
            </a:r>
            <a:r>
              <a:rPr lang="en" sz="1800">
                <a:solidFill>
                  <a:schemeClr val="dk2"/>
                </a:solidFill>
              </a:rPr>
              <a:t>irreplaceability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Richness: Mammals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07570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0" y="4761875"/>
            <a:ext cx="570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A2A2A"/>
                </a:solidFill>
                <a:highlight>
                  <a:srgbClr val="FFFFFF"/>
                </a:highlight>
              </a:rPr>
              <a:t>Jenkins, C. N., S. L. Pimm, and L. N. Joppa. 2013.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2"/>
          <p:cNvPicPr preferRelativeResize="0"/>
          <p:nvPr/>
        </p:nvPicPr>
        <p:blipFill rotWithShape="1">
          <a:blip r:embed="rId3">
            <a:alphaModFix/>
          </a:blip>
          <a:srcRect b="12646" l="7875" r="30642" t="10335"/>
          <a:stretch/>
        </p:blipFill>
        <p:spPr>
          <a:xfrm>
            <a:off x="485809" y="1059644"/>
            <a:ext cx="4785908" cy="363162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2"/>
          <p:cNvSpPr txBox="1"/>
          <p:nvPr/>
        </p:nvSpPr>
        <p:spPr>
          <a:xfrm>
            <a:off x="247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Example: Mustelids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descr="Gulo gulo 01.jpg" id="408" name="Google Shape;40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5710" y="1132609"/>
            <a:ext cx="1752928" cy="1387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ant otter 2.JPG" id="409" name="Google Shape;40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51098" y="3294026"/>
            <a:ext cx="1381942" cy="1605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0" name="Google Shape;410;p42"/>
          <p:cNvCxnSpPr/>
          <p:nvPr/>
        </p:nvCxnSpPr>
        <p:spPr>
          <a:xfrm rot="10800000">
            <a:off x="5035282" y="3070793"/>
            <a:ext cx="662400" cy="2310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11" name="Google Shape;411;p42"/>
          <p:cNvCxnSpPr>
            <a:stCxn id="408" idx="1"/>
          </p:cNvCxnSpPr>
          <p:nvPr/>
        </p:nvCxnSpPr>
        <p:spPr>
          <a:xfrm flipH="1">
            <a:off x="5035310" y="1826203"/>
            <a:ext cx="1850400" cy="6750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12" name="Google Shape;412;p42"/>
          <p:cNvCxnSpPr>
            <a:stCxn id="409" idx="1"/>
          </p:cNvCxnSpPr>
          <p:nvPr/>
        </p:nvCxnSpPr>
        <p:spPr>
          <a:xfrm rot="10800000">
            <a:off x="5268798" y="3873116"/>
            <a:ext cx="1782300" cy="223500"/>
          </a:xfrm>
          <a:prstGeom prst="straightConnector1">
            <a:avLst/>
          </a:prstGeom>
          <a:noFill/>
          <a:ln cap="flat" cmpd="sng" w="9525">
            <a:solidFill>
              <a:srgbClr val="FFAB4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Mustela nivalis -British Wildlife Centre-4.jpg" id="413" name="Google Shape;413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0682" y="2538467"/>
            <a:ext cx="1223050" cy="104515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2"/>
          <p:cNvSpPr/>
          <p:nvPr/>
        </p:nvSpPr>
        <p:spPr>
          <a:xfrm>
            <a:off x="6885696" y="2349325"/>
            <a:ext cx="1054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Matthias Kabel </a:t>
            </a:r>
            <a:endParaRPr sz="1100"/>
          </a:p>
        </p:txBody>
      </p:sp>
      <p:sp>
        <p:nvSpPr>
          <p:cNvPr id="415" name="Google Shape;415;p42"/>
          <p:cNvSpPr/>
          <p:nvPr/>
        </p:nvSpPr>
        <p:spPr>
          <a:xfrm>
            <a:off x="5462875" y="1084125"/>
            <a:ext cx="662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CT Cooper</a:t>
            </a:r>
            <a:endParaRPr sz="1100"/>
          </a:p>
        </p:txBody>
      </p:sp>
      <p:sp>
        <p:nvSpPr>
          <p:cNvPr id="416" name="Google Shape;416;p42"/>
          <p:cNvSpPr/>
          <p:nvPr/>
        </p:nvSpPr>
        <p:spPr>
          <a:xfrm>
            <a:off x="5753328" y="3417625"/>
            <a:ext cx="715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Keven Law</a:t>
            </a:r>
            <a:endParaRPr sz="1100"/>
          </a:p>
        </p:txBody>
      </p:sp>
      <p:sp>
        <p:nvSpPr>
          <p:cNvPr id="417" name="Google Shape;417;p42"/>
          <p:cNvSpPr/>
          <p:nvPr/>
        </p:nvSpPr>
        <p:spPr>
          <a:xfrm>
            <a:off x="7040249" y="3313300"/>
            <a:ext cx="89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Frank Wouters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" name="Google Shape;418;p42"/>
          <p:cNvGrpSpPr/>
          <p:nvPr/>
        </p:nvGrpSpPr>
        <p:grpSpPr>
          <a:xfrm>
            <a:off x="441299" y="4508938"/>
            <a:ext cx="1381950" cy="459487"/>
            <a:chOff x="1096399" y="6011917"/>
            <a:chExt cx="1842600" cy="612649"/>
          </a:xfrm>
        </p:grpSpPr>
        <p:sp>
          <p:nvSpPr>
            <p:cNvPr id="419" name="Google Shape;419;p42"/>
            <p:cNvSpPr txBox="1"/>
            <p:nvPr/>
          </p:nvSpPr>
          <p:spPr>
            <a:xfrm>
              <a:off x="1096399" y="6255267"/>
              <a:ext cx="1842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 Million Years</a:t>
              </a:r>
              <a:endParaRPr sz="1100"/>
            </a:p>
          </p:txBody>
        </p:sp>
        <p:sp>
          <p:nvSpPr>
            <p:cNvPr id="420" name="Google Shape;420;p42"/>
            <p:cNvSpPr txBox="1"/>
            <p:nvPr/>
          </p:nvSpPr>
          <p:spPr>
            <a:xfrm>
              <a:off x="2427890" y="6011917"/>
              <a:ext cx="216000" cy="36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1" name="Google Shape;421;p42"/>
          <p:cNvSpPr txBox="1"/>
          <p:nvPr/>
        </p:nvSpPr>
        <p:spPr>
          <a:xfrm>
            <a:off x="6076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Phylogenetic diversity?</a:t>
            </a:r>
            <a:endParaRPr/>
          </a:p>
        </p:txBody>
      </p:sp>
      <p:pic>
        <p:nvPicPr>
          <p:cNvPr id="427" name="Google Shape;427;p43"/>
          <p:cNvPicPr preferRelativeResize="0"/>
          <p:nvPr/>
        </p:nvPicPr>
        <p:blipFill rotWithShape="1">
          <a:blip r:embed="rId3">
            <a:alphaModFix/>
          </a:blip>
          <a:srcRect b="51314" l="27173" r="29899" t="31768"/>
          <a:stretch/>
        </p:blipFill>
        <p:spPr>
          <a:xfrm>
            <a:off x="176350" y="1152475"/>
            <a:ext cx="3925325" cy="870151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8" name="Google Shape;428;p43"/>
          <p:cNvPicPr preferRelativeResize="0"/>
          <p:nvPr/>
        </p:nvPicPr>
        <p:blipFill rotWithShape="1">
          <a:blip r:embed="rId4">
            <a:alphaModFix/>
          </a:blip>
          <a:srcRect b="40180" l="16094" r="18771" t="23915"/>
          <a:stretch/>
        </p:blipFill>
        <p:spPr>
          <a:xfrm>
            <a:off x="4360375" y="1152475"/>
            <a:ext cx="4679424" cy="145095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9" name="Google Shape;429;p43"/>
          <p:cNvPicPr preferRelativeResize="0"/>
          <p:nvPr/>
        </p:nvPicPr>
        <p:blipFill rotWithShape="1">
          <a:blip r:embed="rId5">
            <a:alphaModFix/>
          </a:blip>
          <a:srcRect b="31676" l="8820" r="9433" t="22474"/>
          <a:stretch/>
        </p:blipFill>
        <p:spPr>
          <a:xfrm>
            <a:off x="4400450" y="2863875"/>
            <a:ext cx="4599264" cy="145095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0" name="Google Shape;430;p43"/>
          <p:cNvPicPr preferRelativeResize="0"/>
          <p:nvPr/>
        </p:nvPicPr>
        <p:blipFill rotWithShape="1">
          <a:blip r:embed="rId6">
            <a:alphaModFix/>
          </a:blip>
          <a:srcRect b="45519" l="27303" r="27686" t="21177"/>
          <a:stretch/>
        </p:blipFill>
        <p:spPr>
          <a:xfrm>
            <a:off x="176350" y="2157375"/>
            <a:ext cx="3486072" cy="145095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1" name="Google Shape;431;p43"/>
          <p:cNvPicPr preferRelativeResize="0"/>
          <p:nvPr/>
        </p:nvPicPr>
        <p:blipFill rotWithShape="1">
          <a:blip r:embed="rId7">
            <a:alphaModFix/>
          </a:blip>
          <a:srcRect b="37965" l="17435" r="18699" t="33824"/>
          <a:stretch/>
        </p:blipFill>
        <p:spPr>
          <a:xfrm>
            <a:off x="176350" y="3789975"/>
            <a:ext cx="4116350" cy="102277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Phylogenetic</a:t>
            </a:r>
            <a:r>
              <a:rPr lang="en"/>
              <a:t> Diversity</a:t>
            </a:r>
            <a:endParaRPr/>
          </a:p>
        </p:txBody>
      </p:sp>
      <p:pic>
        <p:nvPicPr>
          <p:cNvPr id="437" name="Google Shape;4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775" y="661263"/>
            <a:ext cx="4001022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4"/>
          <p:cNvSpPr txBox="1"/>
          <p:nvPr/>
        </p:nvSpPr>
        <p:spPr>
          <a:xfrm>
            <a:off x="0" y="4835700"/>
            <a:ext cx="869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62626"/>
                </a:solidFill>
                <a:highlight>
                  <a:srgbClr val="FFFFFF"/>
                </a:highlight>
              </a:rPr>
              <a:t>G.S. Gilbert, C.O. Webb, Phylogenetic signal in plant pathogen–host range, </a:t>
            </a:r>
            <a:r>
              <a:rPr i="1" lang="en" sz="800">
                <a:solidFill>
                  <a:srgbClr val="262626"/>
                </a:solidFill>
                <a:highlight>
                  <a:srgbClr val="FFFFFF"/>
                </a:highlight>
              </a:rPr>
              <a:t>Proc. Natl. Acad. Sci. U.S.A. </a:t>
            </a:r>
            <a:r>
              <a:rPr lang="en" sz="800">
                <a:solidFill>
                  <a:srgbClr val="262626"/>
                </a:solidFill>
                <a:highlight>
                  <a:srgbClr val="FFFFFF"/>
                </a:highlight>
              </a:rPr>
              <a:t>104 (12) 4979-4983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439" name="Google Shape;439;p44"/>
          <p:cNvSpPr txBox="1"/>
          <p:nvPr/>
        </p:nvSpPr>
        <p:spPr>
          <a:xfrm>
            <a:off x="284775" y="1329575"/>
            <a:ext cx="386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Very important for disease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Phylogenetic</a:t>
            </a:r>
            <a:r>
              <a:rPr lang="en"/>
              <a:t> diversity</a:t>
            </a:r>
            <a:endParaRPr/>
          </a:p>
        </p:txBody>
      </p:sp>
      <p:sp>
        <p:nvSpPr>
          <p:cNvPr id="445" name="Google Shape;44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Usually relies on assumptions about evolutionary distance and traits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Why not just measure the traits?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Diversity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Diversity</a:t>
            </a:r>
            <a:endParaRPr/>
          </a:p>
        </p:txBody>
      </p:sp>
      <p:sp>
        <p:nvSpPr>
          <p:cNvPr id="456" name="Google Shape;45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Focuses on measurable attributes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“Functional” refers to linkages between traits and processes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(we’ll talk more about this in later chapters)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Diversity</a:t>
            </a:r>
            <a:endParaRPr/>
          </a:p>
        </p:txBody>
      </p:sp>
      <p:sp>
        <p:nvSpPr>
          <p:cNvPr id="462" name="Google Shape;46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Focuses on measurable attributes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“Functional” refers to linkages between traits and processes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(we’ll talk more about this in later chapters)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Leaf area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Body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Lifespan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Clutch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Snout-vent length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Ploidy level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CT max / CT min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Diversity</a:t>
            </a:r>
            <a:endParaRPr/>
          </a:p>
        </p:txBody>
      </p:sp>
      <p:sp>
        <p:nvSpPr>
          <p:cNvPr id="468" name="Google Shape;46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any of you measuring any “functional” traits?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so what and why?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functional diversity</a:t>
            </a:r>
            <a:endParaRPr/>
          </a:p>
        </p:txBody>
      </p:sp>
      <p:sp>
        <p:nvSpPr>
          <p:cNvPr id="474" name="Google Shape;47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approaches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Probably the most common is the n-dimensional hypervolume approach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functional diversity</a:t>
            </a:r>
            <a:endParaRPr/>
          </a:p>
        </p:txBody>
      </p:sp>
      <p:sp>
        <p:nvSpPr>
          <p:cNvPr id="480" name="Google Shape;480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in 2 dimensions</a:t>
            </a:r>
            <a:endParaRPr/>
          </a:p>
        </p:txBody>
      </p:sp>
      <p:sp>
        <p:nvSpPr>
          <p:cNvPr id="481" name="Google Shape;481;p51"/>
          <p:cNvSpPr txBox="1"/>
          <p:nvPr/>
        </p:nvSpPr>
        <p:spPr>
          <a:xfrm>
            <a:off x="0" y="4812600"/>
            <a:ext cx="724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E5E5E"/>
                </a:solidFill>
              </a:rPr>
              <a:t>Horst AM, Hill AP, Gorman KB (2020). palmerpenguins: Palmer</a:t>
            </a:r>
            <a:r>
              <a:rPr lang="en" sz="800">
                <a:solidFill>
                  <a:srgbClr val="003B4F"/>
                </a:solidFill>
              </a:rPr>
              <a:t> </a:t>
            </a:r>
            <a:r>
              <a:rPr lang="en" sz="800">
                <a:solidFill>
                  <a:srgbClr val="5E5E5E"/>
                </a:solidFill>
              </a:rPr>
              <a:t>Archipelago (Antarctica) penguin data. R package version 0.1.0.</a:t>
            </a:r>
            <a:endParaRPr sz="800">
              <a:solidFill>
                <a:srgbClr val="5E5E5E"/>
              </a:solidFill>
            </a:endParaRPr>
          </a:p>
        </p:txBody>
      </p:sp>
      <p:pic>
        <p:nvPicPr>
          <p:cNvPr id="482" name="Google Shape;48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475" y="1886375"/>
            <a:ext cx="5852477" cy="2926226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1"/>
          <p:cNvSpPr txBox="1"/>
          <p:nvPr/>
        </p:nvSpPr>
        <p:spPr>
          <a:xfrm>
            <a:off x="7690700" y="4812600"/>
            <a:ext cx="145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93536"/>
                </a:solidFill>
                <a:highlight>
                  <a:srgbClr val="FCFBF9"/>
                </a:highlight>
              </a:rPr>
              <a:t>Artwork by @allison_horst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484" name="Google Shape;48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550" y="2667300"/>
            <a:ext cx="3047400" cy="181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Richness: Freshwater Fish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68426" l="0" r="0" t="0"/>
          <a:stretch/>
        </p:blipFill>
        <p:spPr>
          <a:xfrm>
            <a:off x="568650" y="1110675"/>
            <a:ext cx="6999550" cy="325387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0" y="4681800"/>
            <a:ext cx="570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C1D1E"/>
                </a:solidFill>
                <a:highlight>
                  <a:srgbClr val="FFFFFF"/>
                </a:highlight>
              </a:rPr>
              <a:t>Miller EC, Román-Palacios C. 2021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functional diversity</a:t>
            </a:r>
            <a:endParaRPr/>
          </a:p>
        </p:txBody>
      </p:sp>
      <p:sp>
        <p:nvSpPr>
          <p:cNvPr id="490" name="Google Shape;49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Community-level diversity</a:t>
            </a:r>
            <a:endParaRPr/>
          </a:p>
        </p:txBody>
      </p:sp>
      <p:sp>
        <p:nvSpPr>
          <p:cNvPr id="491" name="Google Shape;491;p52"/>
          <p:cNvSpPr txBox="1"/>
          <p:nvPr/>
        </p:nvSpPr>
        <p:spPr>
          <a:xfrm>
            <a:off x="0" y="4812600"/>
            <a:ext cx="724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E5E5E"/>
                </a:solidFill>
              </a:rPr>
              <a:t>Horst AM, Hill AP, Gorman KB (2020). palmerpenguins: Palmer</a:t>
            </a:r>
            <a:r>
              <a:rPr lang="en" sz="800">
                <a:solidFill>
                  <a:srgbClr val="003B4F"/>
                </a:solidFill>
              </a:rPr>
              <a:t> </a:t>
            </a:r>
            <a:r>
              <a:rPr lang="en" sz="800">
                <a:solidFill>
                  <a:srgbClr val="5E5E5E"/>
                </a:solidFill>
              </a:rPr>
              <a:t>Archipelago (Antarctica) penguin data. R package version 0.1.0.</a:t>
            </a:r>
            <a:endParaRPr sz="800">
              <a:solidFill>
                <a:srgbClr val="5E5E5E"/>
              </a:solidFill>
            </a:endParaRPr>
          </a:p>
        </p:txBody>
      </p:sp>
      <p:pic>
        <p:nvPicPr>
          <p:cNvPr id="492" name="Google Shape;49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475" y="1886375"/>
            <a:ext cx="5852477" cy="292622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2"/>
          <p:cNvSpPr txBox="1"/>
          <p:nvPr/>
        </p:nvSpPr>
        <p:spPr>
          <a:xfrm>
            <a:off x="7690700" y="4812600"/>
            <a:ext cx="145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93536"/>
                </a:solidFill>
                <a:highlight>
                  <a:srgbClr val="FCFBF9"/>
                </a:highlight>
              </a:rPr>
              <a:t>Artwork by @allison_horst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494" name="Google Shape;49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550" y="2667300"/>
            <a:ext cx="3047400" cy="181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functional diversity</a:t>
            </a:r>
            <a:endParaRPr/>
          </a:p>
        </p:txBody>
      </p:sp>
      <p:sp>
        <p:nvSpPr>
          <p:cNvPr id="500" name="Google Shape;500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Community-level diversity</a:t>
            </a:r>
            <a:endParaRPr/>
          </a:p>
        </p:txBody>
      </p:sp>
      <p:sp>
        <p:nvSpPr>
          <p:cNvPr id="501" name="Google Shape;501;p53"/>
          <p:cNvSpPr txBox="1"/>
          <p:nvPr/>
        </p:nvSpPr>
        <p:spPr>
          <a:xfrm>
            <a:off x="0" y="4812600"/>
            <a:ext cx="724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E5E5E"/>
                </a:solidFill>
              </a:rPr>
              <a:t>Horst AM, Hill AP, Gorman KB (2020). palmerpenguins: Palmer</a:t>
            </a:r>
            <a:r>
              <a:rPr lang="en" sz="800">
                <a:solidFill>
                  <a:srgbClr val="003B4F"/>
                </a:solidFill>
              </a:rPr>
              <a:t> </a:t>
            </a:r>
            <a:r>
              <a:rPr lang="en" sz="800">
                <a:solidFill>
                  <a:srgbClr val="5E5E5E"/>
                </a:solidFill>
              </a:rPr>
              <a:t>Archipelago (Antarctica) penguin data. R package version 0.1.0.</a:t>
            </a:r>
            <a:endParaRPr sz="800">
              <a:solidFill>
                <a:srgbClr val="5E5E5E"/>
              </a:solidFill>
            </a:endParaRPr>
          </a:p>
        </p:txBody>
      </p:sp>
      <p:pic>
        <p:nvPicPr>
          <p:cNvPr id="502" name="Google Shape;50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475" y="1886375"/>
            <a:ext cx="5852477" cy="292622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3"/>
          <p:cNvSpPr txBox="1"/>
          <p:nvPr/>
        </p:nvSpPr>
        <p:spPr>
          <a:xfrm>
            <a:off x="7690700" y="4812600"/>
            <a:ext cx="145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93536"/>
                </a:solidFill>
                <a:highlight>
                  <a:srgbClr val="FCFBF9"/>
                </a:highlight>
              </a:rPr>
              <a:t>Artwork by @allison_horst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504" name="Google Shape;50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550" y="2667300"/>
            <a:ext cx="3047400" cy="1818274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3"/>
          <p:cNvSpPr txBox="1"/>
          <p:nvPr/>
        </p:nvSpPr>
        <p:spPr>
          <a:xfrm>
            <a:off x="1794225" y="2399125"/>
            <a:ext cx="7902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14.7</a:t>
            </a:r>
            <a:endParaRPr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functional diversity</a:t>
            </a:r>
            <a:endParaRPr/>
          </a:p>
        </p:txBody>
      </p:sp>
      <p:sp>
        <p:nvSpPr>
          <p:cNvPr id="511" name="Google Shape;511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Intraspecific diversity</a:t>
            </a:r>
            <a:endParaRPr/>
          </a:p>
        </p:txBody>
      </p:sp>
      <p:sp>
        <p:nvSpPr>
          <p:cNvPr id="512" name="Google Shape;512;p54"/>
          <p:cNvSpPr txBox="1"/>
          <p:nvPr/>
        </p:nvSpPr>
        <p:spPr>
          <a:xfrm>
            <a:off x="0" y="4812600"/>
            <a:ext cx="724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E5E5E"/>
                </a:solidFill>
              </a:rPr>
              <a:t>Horst AM, Hill AP, Gorman KB (2020). palmerpenguins: Palmer</a:t>
            </a:r>
            <a:r>
              <a:rPr lang="en" sz="800">
                <a:solidFill>
                  <a:srgbClr val="003B4F"/>
                </a:solidFill>
              </a:rPr>
              <a:t> </a:t>
            </a:r>
            <a:r>
              <a:rPr lang="en" sz="800">
                <a:solidFill>
                  <a:srgbClr val="5E5E5E"/>
                </a:solidFill>
              </a:rPr>
              <a:t>Archipelago (Antarctica) penguin data. R package version 0.1.0.</a:t>
            </a:r>
            <a:endParaRPr sz="800">
              <a:solidFill>
                <a:srgbClr val="5E5E5E"/>
              </a:solidFill>
            </a:endParaRPr>
          </a:p>
        </p:txBody>
      </p:sp>
      <p:pic>
        <p:nvPicPr>
          <p:cNvPr id="513" name="Google Shape;51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475" y="1886375"/>
            <a:ext cx="5852477" cy="292622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4"/>
          <p:cNvSpPr txBox="1"/>
          <p:nvPr/>
        </p:nvSpPr>
        <p:spPr>
          <a:xfrm>
            <a:off x="7690700" y="4812600"/>
            <a:ext cx="145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93536"/>
                </a:solidFill>
                <a:highlight>
                  <a:srgbClr val="FCFBF9"/>
                </a:highlight>
              </a:rPr>
              <a:t>Artwork by @allison_horst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515" name="Google Shape;51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550" y="2667300"/>
            <a:ext cx="3047400" cy="181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functional diversity</a:t>
            </a:r>
            <a:endParaRPr/>
          </a:p>
        </p:txBody>
      </p:sp>
      <p:sp>
        <p:nvSpPr>
          <p:cNvPr id="521" name="Google Shape;52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Intraspecific diversity</a:t>
            </a:r>
            <a:endParaRPr/>
          </a:p>
        </p:txBody>
      </p:sp>
      <p:sp>
        <p:nvSpPr>
          <p:cNvPr id="522" name="Google Shape;522;p55"/>
          <p:cNvSpPr txBox="1"/>
          <p:nvPr/>
        </p:nvSpPr>
        <p:spPr>
          <a:xfrm>
            <a:off x="0" y="4812600"/>
            <a:ext cx="724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E5E5E"/>
                </a:solidFill>
              </a:rPr>
              <a:t>Horst AM, Hill AP, Gorman KB (2020). palmerpenguins: Palmer</a:t>
            </a:r>
            <a:r>
              <a:rPr lang="en" sz="800">
                <a:solidFill>
                  <a:srgbClr val="003B4F"/>
                </a:solidFill>
              </a:rPr>
              <a:t> </a:t>
            </a:r>
            <a:r>
              <a:rPr lang="en" sz="800">
                <a:solidFill>
                  <a:srgbClr val="5E5E5E"/>
                </a:solidFill>
              </a:rPr>
              <a:t>Archipelago (Antarctica) penguin data. R package version 0.1.0.</a:t>
            </a:r>
            <a:endParaRPr sz="800">
              <a:solidFill>
                <a:srgbClr val="5E5E5E"/>
              </a:solidFill>
            </a:endParaRPr>
          </a:p>
        </p:txBody>
      </p:sp>
      <p:pic>
        <p:nvPicPr>
          <p:cNvPr id="523" name="Google Shape;52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475" y="1886375"/>
            <a:ext cx="5852477" cy="292622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5"/>
          <p:cNvSpPr txBox="1"/>
          <p:nvPr/>
        </p:nvSpPr>
        <p:spPr>
          <a:xfrm>
            <a:off x="7690700" y="4812600"/>
            <a:ext cx="145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93536"/>
                </a:solidFill>
                <a:highlight>
                  <a:srgbClr val="FCFBF9"/>
                </a:highlight>
              </a:rPr>
              <a:t>Artwork by @allison_horst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525" name="Google Shape;52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550" y="2667300"/>
            <a:ext cx="3047400" cy="1818274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5"/>
          <p:cNvSpPr txBox="1"/>
          <p:nvPr/>
        </p:nvSpPr>
        <p:spPr>
          <a:xfrm>
            <a:off x="1641825" y="3770725"/>
            <a:ext cx="6480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4.37</a:t>
            </a:r>
            <a:endParaRPr sz="1800"/>
          </a:p>
        </p:txBody>
      </p:sp>
      <p:sp>
        <p:nvSpPr>
          <p:cNvPr id="527" name="Google Shape;527;p55"/>
          <p:cNvSpPr txBox="1"/>
          <p:nvPr/>
        </p:nvSpPr>
        <p:spPr>
          <a:xfrm>
            <a:off x="1870425" y="2475325"/>
            <a:ext cx="6480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5.47</a:t>
            </a:r>
            <a:endParaRPr sz="1800"/>
          </a:p>
        </p:txBody>
      </p:sp>
      <p:sp>
        <p:nvSpPr>
          <p:cNvPr id="528" name="Google Shape;528;p55"/>
          <p:cNvSpPr txBox="1"/>
          <p:nvPr/>
        </p:nvSpPr>
        <p:spPr>
          <a:xfrm>
            <a:off x="4232625" y="2627725"/>
            <a:ext cx="6480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3.55</a:t>
            </a:r>
            <a:endParaRPr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functional diversity</a:t>
            </a:r>
            <a:endParaRPr/>
          </a:p>
        </p:txBody>
      </p:sp>
      <p:sp>
        <p:nvSpPr>
          <p:cNvPr id="534" name="Google Shape;534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Sensitive to which traits are included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think about which traits are relevant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discuss more later in the semester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diversity</a:t>
            </a:r>
            <a:endParaRPr/>
          </a:p>
        </p:txBody>
      </p:sp>
      <p:sp>
        <p:nvSpPr>
          <p:cNvPr id="540" name="Google Shape;540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We’ve discussed different ways to measure diversity (e.g., function)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 are also different TYPES of diversity: alpha, beta, gamma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diversity: alpha</a:t>
            </a:r>
            <a:endParaRPr/>
          </a:p>
        </p:txBody>
      </p:sp>
      <p:sp>
        <p:nvSpPr>
          <p:cNvPr id="546" name="Google Shape;546;p58"/>
          <p:cNvSpPr/>
          <p:nvPr/>
        </p:nvSpPr>
        <p:spPr>
          <a:xfrm>
            <a:off x="525450" y="1169775"/>
            <a:ext cx="2765700" cy="18762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58"/>
          <p:cNvPicPr preferRelativeResize="0"/>
          <p:nvPr/>
        </p:nvPicPr>
        <p:blipFill rotWithShape="1">
          <a:blip r:embed="rId3">
            <a:alphaModFix/>
          </a:blip>
          <a:srcRect b="0" l="18595" r="25209" t="0"/>
          <a:stretch/>
        </p:blipFill>
        <p:spPr>
          <a:xfrm>
            <a:off x="625146" y="1224100"/>
            <a:ext cx="689395" cy="87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505" y="1902187"/>
            <a:ext cx="1376083" cy="10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8"/>
          <p:cNvSpPr txBox="1"/>
          <p:nvPr/>
        </p:nvSpPr>
        <p:spPr>
          <a:xfrm>
            <a:off x="4273500" y="1111575"/>
            <a:ext cx="451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α</a:t>
            </a:r>
            <a:r>
              <a:rPr lang="en" sz="1800">
                <a:solidFill>
                  <a:schemeClr val="dk2"/>
                </a:solidFill>
              </a:rPr>
              <a:t>-diversity: local scale, n = 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diversity: gamma</a:t>
            </a:r>
            <a:endParaRPr/>
          </a:p>
        </p:txBody>
      </p:sp>
      <p:sp>
        <p:nvSpPr>
          <p:cNvPr id="555" name="Google Shape;555;p59"/>
          <p:cNvSpPr/>
          <p:nvPr/>
        </p:nvSpPr>
        <p:spPr>
          <a:xfrm>
            <a:off x="525450" y="1169775"/>
            <a:ext cx="2765700" cy="18762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59"/>
          <p:cNvPicPr preferRelativeResize="0"/>
          <p:nvPr/>
        </p:nvPicPr>
        <p:blipFill rotWithShape="1">
          <a:blip r:embed="rId3">
            <a:alphaModFix/>
          </a:blip>
          <a:srcRect b="0" l="18595" r="25209" t="0"/>
          <a:stretch/>
        </p:blipFill>
        <p:spPr>
          <a:xfrm>
            <a:off x="625146" y="1224100"/>
            <a:ext cx="689395" cy="87188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9"/>
          <p:cNvSpPr/>
          <p:nvPr/>
        </p:nvSpPr>
        <p:spPr>
          <a:xfrm>
            <a:off x="525450" y="3074775"/>
            <a:ext cx="2765700" cy="18762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p59"/>
          <p:cNvPicPr preferRelativeResize="0"/>
          <p:nvPr/>
        </p:nvPicPr>
        <p:blipFill rotWithShape="1">
          <a:blip r:embed="rId3">
            <a:alphaModFix/>
          </a:blip>
          <a:srcRect b="0" l="18595" r="25209" t="0"/>
          <a:stretch/>
        </p:blipFill>
        <p:spPr>
          <a:xfrm>
            <a:off x="625146" y="3129100"/>
            <a:ext cx="689395" cy="87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9"/>
          <p:cNvPicPr preferRelativeResize="0"/>
          <p:nvPr/>
        </p:nvPicPr>
        <p:blipFill rotWithShape="1">
          <a:blip r:embed="rId4">
            <a:alphaModFix/>
          </a:blip>
          <a:srcRect b="23100" l="32985" r="11575" t="34326"/>
          <a:stretch/>
        </p:blipFill>
        <p:spPr>
          <a:xfrm>
            <a:off x="1552099" y="3266997"/>
            <a:ext cx="1159323" cy="596071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9"/>
          <p:cNvSpPr/>
          <p:nvPr/>
        </p:nvSpPr>
        <p:spPr>
          <a:xfrm>
            <a:off x="3344850" y="1169775"/>
            <a:ext cx="2765700" cy="18762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59"/>
          <p:cNvPicPr preferRelativeResize="0"/>
          <p:nvPr/>
        </p:nvPicPr>
        <p:blipFill rotWithShape="1">
          <a:blip r:embed="rId3">
            <a:alphaModFix/>
          </a:blip>
          <a:srcRect b="0" l="18595" r="25209" t="0"/>
          <a:stretch/>
        </p:blipFill>
        <p:spPr>
          <a:xfrm>
            <a:off x="3444546" y="1224100"/>
            <a:ext cx="689395" cy="87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9"/>
          <p:cNvPicPr preferRelativeResize="0"/>
          <p:nvPr/>
        </p:nvPicPr>
        <p:blipFill rotWithShape="1">
          <a:blip r:embed="rId4">
            <a:alphaModFix/>
          </a:blip>
          <a:srcRect b="23100" l="32985" r="11575" t="34326"/>
          <a:stretch/>
        </p:blipFill>
        <p:spPr>
          <a:xfrm>
            <a:off x="4371499" y="1361997"/>
            <a:ext cx="1159322" cy="596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9"/>
          <p:cNvPicPr preferRelativeResize="0"/>
          <p:nvPr/>
        </p:nvPicPr>
        <p:blipFill rotWithShape="1">
          <a:blip r:embed="rId5">
            <a:alphaModFix/>
          </a:blip>
          <a:srcRect b="7446" l="23438" r="24068" t="23152"/>
          <a:stretch/>
        </p:blipFill>
        <p:spPr>
          <a:xfrm>
            <a:off x="3881606" y="2095984"/>
            <a:ext cx="776237" cy="87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9"/>
          <p:cNvPicPr preferRelativeResize="0"/>
          <p:nvPr/>
        </p:nvPicPr>
        <p:blipFill rotWithShape="1">
          <a:blip r:embed="rId6">
            <a:alphaModFix/>
          </a:blip>
          <a:srcRect b="0" l="16017" r="18580" t="0"/>
          <a:stretch/>
        </p:blipFill>
        <p:spPr>
          <a:xfrm>
            <a:off x="4866085" y="1902172"/>
            <a:ext cx="860303" cy="1065696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9"/>
          <p:cNvSpPr/>
          <p:nvPr/>
        </p:nvSpPr>
        <p:spPr>
          <a:xfrm>
            <a:off x="3344850" y="3074775"/>
            <a:ext cx="2765700" cy="18762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59"/>
          <p:cNvPicPr preferRelativeResize="0"/>
          <p:nvPr/>
        </p:nvPicPr>
        <p:blipFill rotWithShape="1">
          <a:blip r:embed="rId4">
            <a:alphaModFix/>
          </a:blip>
          <a:srcRect b="23100" l="32985" r="11575" t="34326"/>
          <a:stretch/>
        </p:blipFill>
        <p:spPr>
          <a:xfrm>
            <a:off x="4371499" y="3266997"/>
            <a:ext cx="1159322" cy="596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9"/>
          <p:cNvPicPr preferRelativeResize="0"/>
          <p:nvPr/>
        </p:nvPicPr>
        <p:blipFill rotWithShape="1">
          <a:blip r:embed="rId5">
            <a:alphaModFix/>
          </a:blip>
          <a:srcRect b="7446" l="23438" r="24068" t="23152"/>
          <a:stretch/>
        </p:blipFill>
        <p:spPr>
          <a:xfrm>
            <a:off x="3881606" y="4000984"/>
            <a:ext cx="776237" cy="87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9"/>
          <p:cNvPicPr preferRelativeResize="0"/>
          <p:nvPr/>
        </p:nvPicPr>
        <p:blipFill rotWithShape="1">
          <a:blip r:embed="rId6">
            <a:alphaModFix/>
          </a:blip>
          <a:srcRect b="0" l="16017" r="18580" t="0"/>
          <a:stretch/>
        </p:blipFill>
        <p:spPr>
          <a:xfrm>
            <a:off x="4866085" y="3807172"/>
            <a:ext cx="860303" cy="1065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1505" y="1902187"/>
            <a:ext cx="1376083" cy="10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9"/>
          <p:cNvSpPr txBox="1"/>
          <p:nvPr/>
        </p:nvSpPr>
        <p:spPr>
          <a:xfrm>
            <a:off x="6172200" y="1111575"/>
            <a:ext cx="276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𝛾</a:t>
            </a:r>
            <a:r>
              <a:rPr lang="en" sz="1800">
                <a:solidFill>
                  <a:schemeClr val="dk2"/>
                </a:solidFill>
              </a:rPr>
              <a:t>-diversity: regional scale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</a:t>
            </a:r>
            <a:r>
              <a:rPr lang="en" sz="1800">
                <a:solidFill>
                  <a:schemeClr val="dk2"/>
                </a:solidFill>
              </a:rPr>
              <a:t> = 5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diversity: beta</a:t>
            </a:r>
            <a:endParaRPr/>
          </a:p>
        </p:txBody>
      </p:sp>
      <p:sp>
        <p:nvSpPr>
          <p:cNvPr id="576" name="Google Shape;576;p60"/>
          <p:cNvSpPr/>
          <p:nvPr/>
        </p:nvSpPr>
        <p:spPr>
          <a:xfrm>
            <a:off x="525450" y="1169775"/>
            <a:ext cx="2765700" cy="18762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p60"/>
          <p:cNvPicPr preferRelativeResize="0"/>
          <p:nvPr/>
        </p:nvPicPr>
        <p:blipFill rotWithShape="1">
          <a:blip r:embed="rId3">
            <a:alphaModFix/>
          </a:blip>
          <a:srcRect b="0" l="18595" r="25209" t="0"/>
          <a:stretch/>
        </p:blipFill>
        <p:spPr>
          <a:xfrm>
            <a:off x="625146" y="1224100"/>
            <a:ext cx="689395" cy="87188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0"/>
          <p:cNvSpPr/>
          <p:nvPr/>
        </p:nvSpPr>
        <p:spPr>
          <a:xfrm>
            <a:off x="525450" y="3074775"/>
            <a:ext cx="2765700" cy="18762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60"/>
          <p:cNvPicPr preferRelativeResize="0"/>
          <p:nvPr/>
        </p:nvPicPr>
        <p:blipFill rotWithShape="1">
          <a:blip r:embed="rId3">
            <a:alphaModFix/>
          </a:blip>
          <a:srcRect b="0" l="18595" r="25209" t="0"/>
          <a:stretch/>
        </p:blipFill>
        <p:spPr>
          <a:xfrm>
            <a:off x="625146" y="3129100"/>
            <a:ext cx="689395" cy="87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0"/>
          <p:cNvPicPr preferRelativeResize="0"/>
          <p:nvPr/>
        </p:nvPicPr>
        <p:blipFill rotWithShape="1">
          <a:blip r:embed="rId4">
            <a:alphaModFix/>
          </a:blip>
          <a:srcRect b="23100" l="32985" r="11575" t="34326"/>
          <a:stretch/>
        </p:blipFill>
        <p:spPr>
          <a:xfrm>
            <a:off x="1552099" y="3266997"/>
            <a:ext cx="1159323" cy="59607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0"/>
          <p:cNvSpPr/>
          <p:nvPr/>
        </p:nvSpPr>
        <p:spPr>
          <a:xfrm>
            <a:off x="3344850" y="1169775"/>
            <a:ext cx="2765700" cy="18762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60"/>
          <p:cNvPicPr preferRelativeResize="0"/>
          <p:nvPr/>
        </p:nvPicPr>
        <p:blipFill rotWithShape="1">
          <a:blip r:embed="rId3">
            <a:alphaModFix/>
          </a:blip>
          <a:srcRect b="0" l="18595" r="25209" t="0"/>
          <a:stretch/>
        </p:blipFill>
        <p:spPr>
          <a:xfrm>
            <a:off x="3444546" y="1224100"/>
            <a:ext cx="689395" cy="87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0"/>
          <p:cNvPicPr preferRelativeResize="0"/>
          <p:nvPr/>
        </p:nvPicPr>
        <p:blipFill rotWithShape="1">
          <a:blip r:embed="rId4">
            <a:alphaModFix/>
          </a:blip>
          <a:srcRect b="23100" l="32985" r="11575" t="34326"/>
          <a:stretch/>
        </p:blipFill>
        <p:spPr>
          <a:xfrm>
            <a:off x="4371499" y="1361997"/>
            <a:ext cx="1159322" cy="596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0"/>
          <p:cNvPicPr preferRelativeResize="0"/>
          <p:nvPr/>
        </p:nvPicPr>
        <p:blipFill rotWithShape="1">
          <a:blip r:embed="rId5">
            <a:alphaModFix/>
          </a:blip>
          <a:srcRect b="7446" l="23438" r="24068" t="23152"/>
          <a:stretch/>
        </p:blipFill>
        <p:spPr>
          <a:xfrm>
            <a:off x="3881606" y="2095984"/>
            <a:ext cx="776237" cy="87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0"/>
          <p:cNvPicPr preferRelativeResize="0"/>
          <p:nvPr/>
        </p:nvPicPr>
        <p:blipFill rotWithShape="1">
          <a:blip r:embed="rId6">
            <a:alphaModFix/>
          </a:blip>
          <a:srcRect b="0" l="16017" r="18580" t="0"/>
          <a:stretch/>
        </p:blipFill>
        <p:spPr>
          <a:xfrm>
            <a:off x="4866085" y="1902172"/>
            <a:ext cx="860303" cy="1065696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0"/>
          <p:cNvSpPr/>
          <p:nvPr/>
        </p:nvSpPr>
        <p:spPr>
          <a:xfrm>
            <a:off x="3344850" y="3074775"/>
            <a:ext cx="2765700" cy="18762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60"/>
          <p:cNvPicPr preferRelativeResize="0"/>
          <p:nvPr/>
        </p:nvPicPr>
        <p:blipFill rotWithShape="1">
          <a:blip r:embed="rId4">
            <a:alphaModFix/>
          </a:blip>
          <a:srcRect b="23100" l="32985" r="11575" t="34326"/>
          <a:stretch/>
        </p:blipFill>
        <p:spPr>
          <a:xfrm>
            <a:off x="4371499" y="3266997"/>
            <a:ext cx="1159322" cy="596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0"/>
          <p:cNvPicPr preferRelativeResize="0"/>
          <p:nvPr/>
        </p:nvPicPr>
        <p:blipFill rotWithShape="1">
          <a:blip r:embed="rId5">
            <a:alphaModFix/>
          </a:blip>
          <a:srcRect b="7446" l="23438" r="24068" t="23152"/>
          <a:stretch/>
        </p:blipFill>
        <p:spPr>
          <a:xfrm>
            <a:off x="3881606" y="4000984"/>
            <a:ext cx="776237" cy="87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0"/>
          <p:cNvPicPr preferRelativeResize="0"/>
          <p:nvPr/>
        </p:nvPicPr>
        <p:blipFill rotWithShape="1">
          <a:blip r:embed="rId6">
            <a:alphaModFix/>
          </a:blip>
          <a:srcRect b="0" l="16017" r="18580" t="0"/>
          <a:stretch/>
        </p:blipFill>
        <p:spPr>
          <a:xfrm>
            <a:off x="4866085" y="3807172"/>
            <a:ext cx="860303" cy="1065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1505" y="1902187"/>
            <a:ext cx="1376083" cy="10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0"/>
          <p:cNvSpPr txBox="1"/>
          <p:nvPr/>
        </p:nvSpPr>
        <p:spPr>
          <a:xfrm>
            <a:off x="6172200" y="1111575"/>
            <a:ext cx="2765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𝛽</a:t>
            </a:r>
            <a:r>
              <a:rPr lang="en" sz="1800">
                <a:solidFill>
                  <a:schemeClr val="dk2"/>
                </a:solidFill>
              </a:rPr>
              <a:t>-diversity: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It varies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Measure of turnover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𝛽 = 𝛾 / 𝛼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𝛽 = 𝛾 - 𝛼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Measures of distance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etc.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diversity: beta</a:t>
            </a:r>
            <a:endParaRPr/>
          </a:p>
        </p:txBody>
      </p:sp>
      <p:sp>
        <p:nvSpPr>
          <p:cNvPr id="597" name="Google Shape;597;p61"/>
          <p:cNvSpPr/>
          <p:nvPr/>
        </p:nvSpPr>
        <p:spPr>
          <a:xfrm>
            <a:off x="525450" y="1169775"/>
            <a:ext cx="2765700" cy="18762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61"/>
          <p:cNvPicPr preferRelativeResize="0"/>
          <p:nvPr/>
        </p:nvPicPr>
        <p:blipFill rotWithShape="1">
          <a:blip r:embed="rId3">
            <a:alphaModFix/>
          </a:blip>
          <a:srcRect b="0" l="18595" r="25209" t="0"/>
          <a:stretch/>
        </p:blipFill>
        <p:spPr>
          <a:xfrm>
            <a:off x="625146" y="1224100"/>
            <a:ext cx="689395" cy="87188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1"/>
          <p:cNvSpPr/>
          <p:nvPr/>
        </p:nvSpPr>
        <p:spPr>
          <a:xfrm>
            <a:off x="525450" y="3074775"/>
            <a:ext cx="2765700" cy="18762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61"/>
          <p:cNvPicPr preferRelativeResize="0"/>
          <p:nvPr/>
        </p:nvPicPr>
        <p:blipFill rotWithShape="1">
          <a:blip r:embed="rId3">
            <a:alphaModFix/>
          </a:blip>
          <a:srcRect b="0" l="18595" r="25209" t="0"/>
          <a:stretch/>
        </p:blipFill>
        <p:spPr>
          <a:xfrm>
            <a:off x="625146" y="3129100"/>
            <a:ext cx="689395" cy="87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1"/>
          <p:cNvPicPr preferRelativeResize="0"/>
          <p:nvPr/>
        </p:nvPicPr>
        <p:blipFill rotWithShape="1">
          <a:blip r:embed="rId4">
            <a:alphaModFix/>
          </a:blip>
          <a:srcRect b="23100" l="32985" r="11575" t="34326"/>
          <a:stretch/>
        </p:blipFill>
        <p:spPr>
          <a:xfrm>
            <a:off x="1552099" y="3266997"/>
            <a:ext cx="1159323" cy="596071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1"/>
          <p:cNvSpPr/>
          <p:nvPr/>
        </p:nvSpPr>
        <p:spPr>
          <a:xfrm>
            <a:off x="3344850" y="1169775"/>
            <a:ext cx="2765700" cy="18762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3" name="Google Shape;603;p61"/>
          <p:cNvPicPr preferRelativeResize="0"/>
          <p:nvPr/>
        </p:nvPicPr>
        <p:blipFill rotWithShape="1">
          <a:blip r:embed="rId3">
            <a:alphaModFix/>
          </a:blip>
          <a:srcRect b="0" l="18595" r="25209" t="0"/>
          <a:stretch/>
        </p:blipFill>
        <p:spPr>
          <a:xfrm>
            <a:off x="3444546" y="1224100"/>
            <a:ext cx="689395" cy="87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1"/>
          <p:cNvPicPr preferRelativeResize="0"/>
          <p:nvPr/>
        </p:nvPicPr>
        <p:blipFill rotWithShape="1">
          <a:blip r:embed="rId4">
            <a:alphaModFix/>
          </a:blip>
          <a:srcRect b="23100" l="32985" r="11575" t="34326"/>
          <a:stretch/>
        </p:blipFill>
        <p:spPr>
          <a:xfrm>
            <a:off x="4371499" y="1361997"/>
            <a:ext cx="1159322" cy="596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1"/>
          <p:cNvPicPr preferRelativeResize="0"/>
          <p:nvPr/>
        </p:nvPicPr>
        <p:blipFill rotWithShape="1">
          <a:blip r:embed="rId5">
            <a:alphaModFix/>
          </a:blip>
          <a:srcRect b="7446" l="23438" r="24068" t="23152"/>
          <a:stretch/>
        </p:blipFill>
        <p:spPr>
          <a:xfrm>
            <a:off x="3881606" y="2095984"/>
            <a:ext cx="776237" cy="87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1"/>
          <p:cNvPicPr preferRelativeResize="0"/>
          <p:nvPr/>
        </p:nvPicPr>
        <p:blipFill rotWithShape="1">
          <a:blip r:embed="rId6">
            <a:alphaModFix/>
          </a:blip>
          <a:srcRect b="0" l="16017" r="18580" t="0"/>
          <a:stretch/>
        </p:blipFill>
        <p:spPr>
          <a:xfrm>
            <a:off x="4866085" y="1902172"/>
            <a:ext cx="860303" cy="1065696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1"/>
          <p:cNvSpPr/>
          <p:nvPr/>
        </p:nvSpPr>
        <p:spPr>
          <a:xfrm>
            <a:off x="3344850" y="3074775"/>
            <a:ext cx="2765700" cy="18762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61"/>
          <p:cNvPicPr preferRelativeResize="0"/>
          <p:nvPr/>
        </p:nvPicPr>
        <p:blipFill rotWithShape="1">
          <a:blip r:embed="rId4">
            <a:alphaModFix/>
          </a:blip>
          <a:srcRect b="23100" l="32985" r="11575" t="34326"/>
          <a:stretch/>
        </p:blipFill>
        <p:spPr>
          <a:xfrm>
            <a:off x="4371499" y="3266997"/>
            <a:ext cx="1159322" cy="596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1"/>
          <p:cNvPicPr preferRelativeResize="0"/>
          <p:nvPr/>
        </p:nvPicPr>
        <p:blipFill rotWithShape="1">
          <a:blip r:embed="rId5">
            <a:alphaModFix/>
          </a:blip>
          <a:srcRect b="7446" l="23438" r="24068" t="23152"/>
          <a:stretch/>
        </p:blipFill>
        <p:spPr>
          <a:xfrm>
            <a:off x="3881606" y="4000984"/>
            <a:ext cx="776237" cy="87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1"/>
          <p:cNvPicPr preferRelativeResize="0"/>
          <p:nvPr/>
        </p:nvPicPr>
        <p:blipFill rotWithShape="1">
          <a:blip r:embed="rId6">
            <a:alphaModFix/>
          </a:blip>
          <a:srcRect b="0" l="16017" r="18580" t="0"/>
          <a:stretch/>
        </p:blipFill>
        <p:spPr>
          <a:xfrm>
            <a:off x="4866085" y="3807172"/>
            <a:ext cx="860303" cy="1065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1505" y="1902187"/>
            <a:ext cx="1376083" cy="10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1"/>
          <p:cNvSpPr txBox="1"/>
          <p:nvPr/>
        </p:nvSpPr>
        <p:spPr>
          <a:xfrm>
            <a:off x="6172200" y="1111575"/>
            <a:ext cx="2765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𝛽-diversity: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It varies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Measure of turnover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𝛽 = 𝛾 / 𝛼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𝛽 = 𝛾 - 𝛼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Measures of distance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etc.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13" name="Google Shape;613;p61"/>
          <p:cNvSpPr txBox="1"/>
          <p:nvPr/>
        </p:nvSpPr>
        <p:spPr>
          <a:xfrm>
            <a:off x="1641850" y="1301025"/>
            <a:ext cx="12525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5 / 2 = 2.5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14" name="Google Shape;614;p61"/>
          <p:cNvSpPr txBox="1"/>
          <p:nvPr/>
        </p:nvSpPr>
        <p:spPr>
          <a:xfrm>
            <a:off x="1718050" y="4044225"/>
            <a:ext cx="12525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5 / 2 = 2.5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15" name="Google Shape;615;p61"/>
          <p:cNvSpPr txBox="1"/>
          <p:nvPr/>
        </p:nvSpPr>
        <p:spPr>
          <a:xfrm>
            <a:off x="4729925" y="4411175"/>
            <a:ext cx="1252500" cy="46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5 / 3= 1.7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16" name="Google Shape;616;p61"/>
          <p:cNvSpPr txBox="1"/>
          <p:nvPr/>
        </p:nvSpPr>
        <p:spPr>
          <a:xfrm>
            <a:off x="4718650" y="1301025"/>
            <a:ext cx="1376100" cy="46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5 / 4= 1.25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Latitudinal Diversity Gradient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diversity tends to diminish towards the poles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folks think of other groups with a similar latitudinal diversity gradient?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diversity: beta</a:t>
            </a:r>
            <a:endParaRPr/>
          </a:p>
        </p:txBody>
      </p:sp>
      <p:sp>
        <p:nvSpPr>
          <p:cNvPr id="622" name="Google Shape;622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Dozens of ways of measuring beta diversity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Anderson </a:t>
            </a:r>
            <a:r>
              <a:rPr i="1" lang="en"/>
              <a:t>et al.</a:t>
            </a:r>
            <a:r>
              <a:rPr lang="en"/>
              <a:t> for more details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practice, focus on what makes sense for your questions</a:t>
            </a:r>
            <a:endParaRPr/>
          </a:p>
        </p:txBody>
      </p:sp>
      <p:pic>
        <p:nvPicPr>
          <p:cNvPr id="623" name="Google Shape;623;p62"/>
          <p:cNvPicPr preferRelativeResize="0"/>
          <p:nvPr/>
        </p:nvPicPr>
        <p:blipFill rotWithShape="1">
          <a:blip r:embed="rId3">
            <a:alphaModFix/>
          </a:blip>
          <a:srcRect b="36639" l="18975" r="20030" t="17846"/>
          <a:stretch/>
        </p:blipFill>
        <p:spPr>
          <a:xfrm>
            <a:off x="689525" y="2413175"/>
            <a:ext cx="5577523" cy="234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diversity across other measurements</a:t>
            </a:r>
            <a:endParaRPr/>
          </a:p>
        </p:txBody>
      </p:sp>
      <p:sp>
        <p:nvSpPr>
          <p:cNvPr id="629" name="Google Shape;629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alpha, beta, and gamma metrics for functional and phylogenetic diversity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beta diversity is the most variable in terms of approaches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types of diversity patterns</a:t>
            </a:r>
            <a:endParaRPr/>
          </a:p>
        </p:txBody>
      </p:sp>
      <p:sp>
        <p:nvSpPr>
          <p:cNvPr id="635" name="Google Shape;635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Increasing efforts studying phylogenetic and functional patterns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Studying multiple types of diversity can be useful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Mammal Phylogenetic Diversity</a:t>
            </a:r>
            <a:endParaRPr/>
          </a:p>
        </p:txBody>
      </p:sp>
      <p:pic>
        <p:nvPicPr>
          <p:cNvPr id="641" name="Google Shape;641;p65"/>
          <p:cNvPicPr preferRelativeResize="0"/>
          <p:nvPr/>
        </p:nvPicPr>
        <p:blipFill rotWithShape="1">
          <a:blip r:embed="rId3">
            <a:alphaModFix/>
          </a:blip>
          <a:srcRect b="78682" l="0" r="52763" t="3765"/>
          <a:stretch/>
        </p:blipFill>
        <p:spPr>
          <a:xfrm>
            <a:off x="311700" y="1510350"/>
            <a:ext cx="8049675" cy="22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5"/>
          <p:cNvPicPr preferRelativeResize="0"/>
          <p:nvPr/>
        </p:nvPicPr>
        <p:blipFill rotWithShape="1">
          <a:blip r:embed="rId3">
            <a:alphaModFix/>
          </a:blip>
          <a:srcRect b="55973" l="93478" r="0" t="23827"/>
          <a:stretch/>
        </p:blipFill>
        <p:spPr>
          <a:xfrm>
            <a:off x="7682550" y="1614625"/>
            <a:ext cx="494275" cy="11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5"/>
          <p:cNvSpPr txBox="1"/>
          <p:nvPr/>
        </p:nvSpPr>
        <p:spPr>
          <a:xfrm>
            <a:off x="7728775" y="1371600"/>
            <a:ext cx="12963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z-score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Functional Diversity</a:t>
            </a:r>
            <a:endParaRPr/>
          </a:p>
        </p:txBody>
      </p:sp>
      <p:pic>
        <p:nvPicPr>
          <p:cNvPr id="649" name="Google Shape;64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674" y="397100"/>
            <a:ext cx="4511626" cy="449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6"/>
          <p:cNvPicPr preferRelativeResize="0"/>
          <p:nvPr/>
        </p:nvPicPr>
        <p:blipFill rotWithShape="1">
          <a:blip r:embed="rId4">
            <a:alphaModFix/>
          </a:blip>
          <a:srcRect b="50278" l="22165" r="26010" t="24368"/>
          <a:stretch/>
        </p:blipFill>
        <p:spPr>
          <a:xfrm>
            <a:off x="238225" y="1145775"/>
            <a:ext cx="3737827" cy="102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Functional Diversity</a:t>
            </a:r>
            <a:endParaRPr/>
          </a:p>
        </p:txBody>
      </p:sp>
      <p:pic>
        <p:nvPicPr>
          <p:cNvPr id="656" name="Google Shape;65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274" y="535875"/>
            <a:ext cx="4608275" cy="45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7"/>
          <p:cNvPicPr preferRelativeResize="0"/>
          <p:nvPr/>
        </p:nvPicPr>
        <p:blipFill rotWithShape="1">
          <a:blip r:embed="rId4">
            <a:alphaModFix/>
          </a:blip>
          <a:srcRect b="50278" l="22165" r="26010" t="24368"/>
          <a:stretch/>
        </p:blipFill>
        <p:spPr>
          <a:xfrm>
            <a:off x="238225" y="1145775"/>
            <a:ext cx="3737827" cy="102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class: SADs and SARs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Latitudinal Diversity Gradient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13512" l="28416" r="27580" t="19789"/>
          <a:stretch/>
        </p:blipFill>
        <p:spPr>
          <a:xfrm>
            <a:off x="311700" y="1085100"/>
            <a:ext cx="4023624" cy="34304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0" y="4835700"/>
            <a:ext cx="532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Hillebrand 2004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Latitudinal Diversity Gradient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13512" l="28416" r="27580" t="19789"/>
          <a:stretch/>
        </p:blipFill>
        <p:spPr>
          <a:xfrm>
            <a:off x="311700" y="1085100"/>
            <a:ext cx="4023624" cy="343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 rotWithShape="1">
          <a:blip r:embed="rId4">
            <a:alphaModFix/>
          </a:blip>
          <a:srcRect b="10897" l="29125" r="29208" t="22408"/>
          <a:stretch/>
        </p:blipFill>
        <p:spPr>
          <a:xfrm>
            <a:off x="4335325" y="1217188"/>
            <a:ext cx="3810000" cy="34304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0" y="4835700"/>
            <a:ext cx="532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Hillebrand 2004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Latitudinal Diversity Gradient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anyone think of any counter-examples?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Exceptions to the Rule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649" y="125150"/>
            <a:ext cx="4796652" cy="455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364375" y="1187375"/>
            <a:ext cx="3264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Ducks and geese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Albatrosses and petrels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Whales and dolphins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Seals and sea lions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Rabbits and pikas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Salamanders and newts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0" y="4797300"/>
            <a:ext cx="532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C1D1E"/>
                </a:solidFill>
                <a:highlight>
                  <a:srgbClr val="FFFFFF"/>
                </a:highlight>
              </a:rPr>
              <a:t>Cerezer, F. O., Machac, A., Rangel, T. F., &amp; Dambros, C. S. (2022)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